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658" r:id="rId5"/>
    <p:sldId id="672" r:id="rId6"/>
    <p:sldId id="673" r:id="rId7"/>
    <p:sldId id="530" r:id="rId8"/>
    <p:sldId id="531" r:id="rId9"/>
    <p:sldId id="610" r:id="rId10"/>
    <p:sldId id="614" r:id="rId11"/>
    <p:sldId id="615" r:id="rId12"/>
    <p:sldId id="616" r:id="rId13"/>
    <p:sldId id="643" r:id="rId14"/>
    <p:sldId id="664" r:id="rId15"/>
    <p:sldId id="669" r:id="rId16"/>
    <p:sldId id="660" r:id="rId17"/>
    <p:sldId id="661" r:id="rId18"/>
    <p:sldId id="662" r:id="rId19"/>
    <p:sldId id="666" r:id="rId20"/>
    <p:sldId id="665" r:id="rId21"/>
    <p:sldId id="670" r:id="rId22"/>
    <p:sldId id="671" r:id="rId23"/>
    <p:sldId id="651" r:id="rId24"/>
    <p:sldId id="629" r:id="rId25"/>
    <p:sldId id="630" r:id="rId26"/>
    <p:sldId id="667" r:id="rId27"/>
    <p:sldId id="537" r:id="rId28"/>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86491" autoAdjust="0"/>
  </p:normalViewPr>
  <p:slideViewPr>
    <p:cSldViewPr>
      <p:cViewPr varScale="1">
        <p:scale>
          <a:sx n="61" d="100"/>
          <a:sy n="61" d="100"/>
        </p:scale>
        <p:origin x="-3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72713CB9-D325-4230-9869-A90519522942}" type="datetimeFigureOut">
              <a:rPr lang="en-US"/>
              <a:pPr>
                <a:defRPr/>
              </a:pPr>
              <a:t>7/11/2014</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E50AD170-19E9-41C1-97EF-8C3B6775701C}" type="slidenum">
              <a:rPr lang="en-GB"/>
              <a:pPr>
                <a:defRPr/>
              </a:pPr>
              <a:t>‹#›</a:t>
            </a:fld>
            <a:endParaRPr lang="en-GB"/>
          </a:p>
        </p:txBody>
      </p:sp>
    </p:spTree>
    <p:extLst>
      <p:ext uri="{BB962C8B-B14F-4D97-AF65-F5344CB8AC3E}">
        <p14:creationId xmlns:p14="http://schemas.microsoft.com/office/powerpoint/2010/main" val="1210883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756F033-2395-4F7F-9DA9-3C46446D4129}" type="datetimeFigureOut">
              <a:rPr lang="en-US"/>
              <a:pPr>
                <a:defRPr/>
              </a:pPr>
              <a:t>7/11/2014</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CF6A41-192D-4B73-B299-BF991E406382}" type="slidenum">
              <a:rPr lang="en-GB"/>
              <a:pPr>
                <a:defRPr/>
              </a:pPr>
              <a:t>‹#›</a:t>
            </a:fld>
            <a:endParaRPr lang="en-GB"/>
          </a:p>
        </p:txBody>
      </p:sp>
    </p:spTree>
    <p:extLst>
      <p:ext uri="{BB962C8B-B14F-4D97-AF65-F5344CB8AC3E}">
        <p14:creationId xmlns:p14="http://schemas.microsoft.com/office/powerpoint/2010/main" val="3643217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1CF6A41-192D-4B73-B299-BF991E406382}" type="slidenum">
              <a:rPr lang="en-GB" smtClean="0"/>
              <a:pPr>
                <a:defRPr/>
              </a:pPr>
              <a:t>1</a:t>
            </a:fld>
            <a:endParaRPr lang="en-GB"/>
          </a:p>
        </p:txBody>
      </p:sp>
    </p:spTree>
    <p:extLst>
      <p:ext uri="{BB962C8B-B14F-4D97-AF65-F5344CB8AC3E}">
        <p14:creationId xmlns:p14="http://schemas.microsoft.com/office/powerpoint/2010/main" val="46690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D25D6CC-68B6-488F-93AD-136D63847896}" type="slidenum">
              <a:rPr lang="en-US" sz="1200"/>
              <a:pPr>
                <a:defRPr/>
              </a:pPr>
              <a:t>12</a:t>
            </a:fld>
            <a:endParaRPr lang="en-US" sz="120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endParaRPr lang="en-GB" smtClean="0">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fld id="{E185B88D-994B-4D49-B695-EE216DC16A85}" type="slidenum">
              <a:rPr lang="en-US" sz="1200"/>
              <a:pPr/>
              <a:t>13</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095" indent="-170095">
              <a:buFontTx/>
              <a:buChar char="-"/>
            </a:pPr>
            <a:endParaRPr lang="en-GB"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fld id="{E185B88D-994B-4D49-B695-EE216DC16A85}" type="slidenum">
              <a:rPr lang="en-US" sz="1200"/>
              <a:pPr/>
              <a:t>14</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095" indent="-170095">
              <a:buFontTx/>
              <a:buChar char="-"/>
            </a:pPr>
            <a:endParaRPr lang="en-GB" smtClean="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fld id="{E185B88D-994B-4D49-B695-EE216DC16A85}" type="slidenum">
              <a:rPr lang="en-US" sz="1200"/>
              <a:pPr/>
              <a:t>15</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095" indent="-170095">
              <a:buFontTx/>
              <a:buChar char="-"/>
            </a:pPr>
            <a:endParaRPr lang="en-GB" smtClean="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fld id="{E185B88D-994B-4D49-B695-EE216DC16A85}" type="slidenum">
              <a:rPr lang="en-US" sz="1200"/>
              <a:pPr/>
              <a:t>16</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095" indent="-170095">
              <a:buFontTx/>
              <a:buChar char="-"/>
            </a:pPr>
            <a:endParaRPr lang="en-GB" smtClean="0">
              <a:latin typeface="Arial"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3ED7BC5-0411-4C44-952E-A49E8EC68A42}" type="slidenum">
              <a:rPr lang="en-US" sz="1200"/>
              <a:pPr>
                <a:defRPr/>
              </a:pPr>
              <a:t>17</a:t>
            </a:fld>
            <a:endParaRPr lang="en-US" sz="120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endParaRPr lang="en-GB" smtClean="0">
              <a:latin typeface="Arial"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A22E28F-7BAD-4A46-B632-D4A8E8737D61}" type="slidenum">
              <a:rPr lang="en-US" sz="1200"/>
              <a:pPr>
                <a:defRPr/>
              </a:pPr>
              <a:t>18</a:t>
            </a:fld>
            <a:endParaRPr lang="en-US" sz="120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endParaRPr lang="en-GB" dirty="0" smtClean="0">
              <a:latin typeface="Arial"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fld id="{E185B88D-994B-4D49-B695-EE216DC16A85}" type="slidenum">
              <a:rPr lang="en-US" sz="1200"/>
              <a:pPr/>
              <a:t>19</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095" indent="-170095">
              <a:buFontTx/>
              <a:buChar char="-"/>
            </a:pPr>
            <a:endParaRPr lang="en-GB" dirty="0" smtClean="0">
              <a:latin typeface="Arial"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6667E460-12F8-4801-A675-EA86862172CF}" type="slidenum">
              <a:rPr lang="en-US" sz="1200"/>
              <a:pPr>
                <a:defRPr/>
              </a:pPr>
              <a:t>20</a:t>
            </a:fld>
            <a:endParaRPr lang="en-US" sz="12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endParaRPr lang="en-GB" dirty="0" smtClean="0">
              <a:latin typeface="Arial"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02D5940-98D2-49A1-935F-BF0480D41666}" type="slidenum">
              <a:rPr lang="en-US" sz="1200"/>
              <a:pPr>
                <a:defRPr/>
              </a:pPr>
              <a:t>21</a:t>
            </a:fld>
            <a:endParaRPr lang="en-US" sz="120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endParaRPr lang="en-GB" dirty="0"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1CF6A41-192D-4B73-B299-BF991E406382}" type="slidenum">
              <a:rPr lang="en-GB" smtClean="0"/>
              <a:pPr>
                <a:defRPr/>
              </a:pPr>
              <a:t>4</a:t>
            </a:fld>
            <a:endParaRPr lang="en-GB"/>
          </a:p>
        </p:txBody>
      </p:sp>
    </p:spTree>
    <p:extLst>
      <p:ext uri="{BB962C8B-B14F-4D97-AF65-F5344CB8AC3E}">
        <p14:creationId xmlns:p14="http://schemas.microsoft.com/office/powerpoint/2010/main" val="440154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8BFC18FE-7CF2-4B07-9B51-04678E9553B5}" type="slidenum">
              <a:rPr lang="en-US" sz="1200"/>
              <a:pPr>
                <a:defRPr/>
              </a:pPr>
              <a:t>22</a:t>
            </a:fld>
            <a:endParaRPr lang="en-US" sz="120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171450" indent="-171450">
              <a:buFontTx/>
              <a:buChar char="-"/>
            </a:pPr>
            <a:endParaRPr lang="en-GB" dirty="0" smtClean="0">
              <a:latin typeface="Arial"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Finally,</a:t>
            </a:r>
            <a:r>
              <a:rPr lang="en-GB" baseline="0" dirty="0" smtClean="0"/>
              <a:t> in terms of delivery: </a:t>
            </a:r>
          </a:p>
          <a:p>
            <a:endParaRPr lang="en-GB" baseline="0" dirty="0" smtClean="0"/>
          </a:p>
          <a:p>
            <a:pPr marL="171450" indent="-171450">
              <a:buFontTx/>
              <a:buChar char="-"/>
            </a:pPr>
            <a:r>
              <a:rPr lang="en-GB" baseline="0" dirty="0" smtClean="0"/>
              <a:t>Each OWRI programme should be underpinned by a compelling vision that articulates why the research proposed is strategically important and how it will serve to realise the aims of the initiative </a:t>
            </a:r>
          </a:p>
          <a:p>
            <a:pPr marL="171450" indent="-171450">
              <a:buFontTx/>
              <a:buChar char="-"/>
            </a:pPr>
            <a:r>
              <a:rPr lang="en-GB" baseline="0" dirty="0" smtClean="0"/>
              <a:t>It’s proposed that each programme should comprise a series of discrete but inter-connected research strands. Again, we’re </a:t>
            </a:r>
            <a:r>
              <a:rPr lang="en-GB" sz="1200" kern="1200" dirty="0" smtClean="0">
                <a:solidFill>
                  <a:schemeClr val="tx1"/>
                </a:solidFill>
                <a:effectLst/>
                <a:latin typeface="+mn-lt"/>
                <a:ea typeface="+mn-ea"/>
                <a:cs typeface="+mn-cs"/>
              </a:rPr>
              <a:t>not being prescriptive in terms of what we expect from those strands, but each one should have a specific focus – which could be thematic, regional or chronological – and a designated academic lead and they should fit within the programme’s broader remit whilst forming part of a coherent overall structure</a:t>
            </a:r>
          </a:p>
          <a:p>
            <a:pPr marL="171450" indent="-171450">
              <a:buFontTx/>
              <a:buChar char="-"/>
            </a:pPr>
            <a:r>
              <a:rPr lang="en-GB" sz="1200" kern="1200" dirty="0" smtClean="0">
                <a:solidFill>
                  <a:schemeClr val="tx1"/>
                </a:solidFill>
                <a:effectLst/>
                <a:latin typeface="+mn-lt"/>
                <a:ea typeface="+mn-ea"/>
                <a:cs typeface="+mn-cs"/>
              </a:rPr>
              <a:t>Again, we don’t have any set expectations about the number or distribution of research strands within a programme – that should be determined by the ROs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but it’s important that they are numerous enough to contribute to a diverse and wide-ranging body of work on the one hand, whilst also being large enough to deliver impactful work and to have the capacity to respond to new challenges as they arise, on the other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smtClean="0">
                <a:solidFill>
                  <a:schemeClr val="tx1"/>
                </a:solidFill>
                <a:effectLst/>
                <a:latin typeface="+mn-lt"/>
                <a:ea typeface="+mn-ea"/>
                <a:cs typeface="+mn-cs"/>
              </a:rPr>
              <a:t>We are also recommending that programmes include an amount of flexible funding that can support new activity over the course of the award. This wouldn’t be the same as contingency funding, but should provide programmes with the capacity to respond to new challenges and priorities as they arise over the course of the award, which of course can be really valuable in projects of this breadth and complexity.  </a:t>
            </a:r>
          </a:p>
          <a:p>
            <a:pPr marL="171450" indent="-171450">
              <a:buFontTx/>
              <a:buChar char="-"/>
            </a:pPr>
            <a:r>
              <a:rPr lang="en-GB" baseline="0" dirty="0" smtClean="0"/>
              <a:t>Finally, although funding for new PhD studentships isn’t available through OWRI, as I mentioned earlier, we are keen for the programmes to explore options for how they will link into the AHRC’s Doctoral Training Partnerships and Centres for Doctoral Training to support additional development opportunities for PhD students. </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a:defRPr/>
            </a:pPr>
            <a:fld id="{A1CF6A41-192D-4B73-B299-BF991E406382}" type="slidenum">
              <a:rPr lang="en-GB" smtClean="0"/>
              <a:pPr>
                <a:defRPr/>
              </a:pPr>
              <a:t>23</a:t>
            </a:fld>
            <a:endParaRPr lang="en-GB"/>
          </a:p>
        </p:txBody>
      </p:sp>
    </p:spTree>
    <p:extLst>
      <p:ext uri="{BB962C8B-B14F-4D97-AF65-F5344CB8AC3E}">
        <p14:creationId xmlns:p14="http://schemas.microsoft.com/office/powerpoint/2010/main" val="3695290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1CF6A41-192D-4B73-B299-BF991E406382}" type="slidenum">
              <a:rPr lang="en-GB" smtClean="0"/>
              <a:pPr>
                <a:defRPr/>
              </a:pPr>
              <a:t>24</a:t>
            </a:fld>
            <a:endParaRPr lang="en-GB"/>
          </a:p>
        </p:txBody>
      </p:sp>
    </p:spTree>
    <p:extLst>
      <p:ext uri="{BB962C8B-B14F-4D97-AF65-F5344CB8AC3E}">
        <p14:creationId xmlns:p14="http://schemas.microsoft.com/office/powerpoint/2010/main" val="331353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1CF6A41-192D-4B73-B299-BF991E406382}" type="slidenum">
              <a:rPr lang="en-GB" smtClean="0"/>
              <a:pPr>
                <a:defRPr/>
              </a:pPr>
              <a:t>5</a:t>
            </a:fld>
            <a:endParaRPr lang="en-GB"/>
          </a:p>
        </p:txBody>
      </p:sp>
    </p:spTree>
    <p:extLst>
      <p:ext uri="{BB962C8B-B14F-4D97-AF65-F5344CB8AC3E}">
        <p14:creationId xmlns:p14="http://schemas.microsoft.com/office/powerpoint/2010/main" val="106406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2F4CF10A-2F04-4B98-B5F4-BCE226BEC747}" type="slidenum">
              <a:rPr lang="en-US" sz="1200"/>
              <a:pPr>
                <a:defRPr/>
              </a:pPr>
              <a:t>6</a:t>
            </a:fld>
            <a:endParaRPr lang="en-US" sz="120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endParaRPr lang="en-GB"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98C8776D-7EB6-450A-9D46-B478ECD61ACF}" type="slidenum">
              <a:rPr lang="en-US" sz="1200"/>
              <a:pPr>
                <a:defRPr/>
              </a:pPr>
              <a:t>7</a:t>
            </a:fld>
            <a:endParaRPr lang="en-US" sz="120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endParaRPr lang="en-GB" smtClean="0">
              <a:latin typeface="Arial"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7E510BB7-D9D8-4699-9396-3BF35A7DF755}" type="slidenum">
              <a:rPr lang="en-US" sz="1200"/>
              <a:pPr>
                <a:defRPr/>
              </a:pPr>
              <a:t>8</a:t>
            </a:fld>
            <a:endParaRPr lang="en-US" sz="120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endParaRPr lang="en-GB" smtClean="0">
              <a:latin typeface="Arial"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E82158C-C370-4BC4-A8FC-223DDBF2768B}" type="slidenum">
              <a:rPr lang="en-US" sz="1200"/>
              <a:pPr>
                <a:defRPr/>
              </a:pPr>
              <a:t>9</a:t>
            </a:fld>
            <a:endParaRPr lang="en-US" sz="120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endParaRPr lang="en-GB" smtClean="0">
              <a:latin typeface="Arial"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ED96284C-E782-4E6C-A61D-79CE72F7DD90}" type="slidenum">
              <a:rPr lang="en-US" sz="1200"/>
              <a:pPr>
                <a:defRPr/>
              </a:pPr>
              <a:t>10</a:t>
            </a:fld>
            <a:endParaRPr lang="en-US" sz="120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endParaRPr lang="en-GB" smtClean="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p:spPr>
        <p:txBody>
          <a:bodyPr/>
          <a:lstStyle>
            <a:lvl1pPr eaLnBrk="0" hangingPunct="0">
              <a:defRPr sz="2400">
                <a:solidFill>
                  <a:schemeClr val="tx1"/>
                </a:solidFill>
                <a:latin typeface="Arial" charset="0"/>
                <a:ea typeface="ＭＳ Ｐゴシック" pitchFamily="34" charset="-128"/>
              </a:defRPr>
            </a:lvl1pPr>
            <a:lvl2pPr marL="737075" indent="-283490" eaLnBrk="0" hangingPunct="0">
              <a:defRPr sz="2400">
                <a:solidFill>
                  <a:schemeClr val="tx1"/>
                </a:solidFill>
                <a:latin typeface="Arial" charset="0"/>
                <a:ea typeface="ＭＳ Ｐゴシック" pitchFamily="34" charset="-128"/>
              </a:defRPr>
            </a:lvl2pPr>
            <a:lvl3pPr marL="1133961" indent="-226792" eaLnBrk="0" hangingPunct="0">
              <a:defRPr sz="2400">
                <a:solidFill>
                  <a:schemeClr val="tx1"/>
                </a:solidFill>
                <a:latin typeface="Arial" charset="0"/>
                <a:ea typeface="ＭＳ Ｐゴシック" pitchFamily="34" charset="-128"/>
              </a:defRPr>
            </a:lvl3pPr>
            <a:lvl4pPr marL="1587545" indent="-226792" eaLnBrk="0" hangingPunct="0">
              <a:defRPr sz="2400">
                <a:solidFill>
                  <a:schemeClr val="tx1"/>
                </a:solidFill>
                <a:latin typeface="Arial" charset="0"/>
                <a:ea typeface="ＭＳ Ｐゴシック" pitchFamily="34" charset="-128"/>
              </a:defRPr>
            </a:lvl4pPr>
            <a:lvl5pPr marL="2041129" indent="-226792" eaLnBrk="0" hangingPunct="0">
              <a:defRPr sz="2400">
                <a:solidFill>
                  <a:schemeClr val="tx1"/>
                </a:solidFill>
                <a:latin typeface="Arial" charset="0"/>
                <a:ea typeface="ＭＳ Ｐゴシック" pitchFamily="34" charset="-128"/>
              </a:defRPr>
            </a:lvl5pPr>
            <a:lvl6pPr marL="2494713" indent="-226792" eaLnBrk="0" fontAlgn="base" hangingPunct="0">
              <a:spcBef>
                <a:spcPct val="0"/>
              </a:spcBef>
              <a:spcAft>
                <a:spcPct val="0"/>
              </a:spcAft>
              <a:defRPr sz="2400">
                <a:solidFill>
                  <a:schemeClr val="tx1"/>
                </a:solidFill>
                <a:latin typeface="Arial" charset="0"/>
                <a:ea typeface="ＭＳ Ｐゴシック" pitchFamily="34" charset="-128"/>
              </a:defRPr>
            </a:lvl6pPr>
            <a:lvl7pPr marL="2948297" indent="-226792" eaLnBrk="0" fontAlgn="base" hangingPunct="0">
              <a:spcBef>
                <a:spcPct val="0"/>
              </a:spcBef>
              <a:spcAft>
                <a:spcPct val="0"/>
              </a:spcAft>
              <a:defRPr sz="2400">
                <a:solidFill>
                  <a:schemeClr val="tx1"/>
                </a:solidFill>
                <a:latin typeface="Arial" charset="0"/>
                <a:ea typeface="ＭＳ Ｐゴシック" pitchFamily="34" charset="-128"/>
              </a:defRPr>
            </a:lvl7pPr>
            <a:lvl8pPr marL="3401882" indent="-226792" eaLnBrk="0" fontAlgn="base" hangingPunct="0">
              <a:spcBef>
                <a:spcPct val="0"/>
              </a:spcBef>
              <a:spcAft>
                <a:spcPct val="0"/>
              </a:spcAft>
              <a:defRPr sz="2400">
                <a:solidFill>
                  <a:schemeClr val="tx1"/>
                </a:solidFill>
                <a:latin typeface="Arial" charset="0"/>
                <a:ea typeface="ＭＳ Ｐゴシック" pitchFamily="34" charset="-128"/>
              </a:defRPr>
            </a:lvl8pPr>
            <a:lvl9pPr marL="3855466" indent="-226792"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F3ED7BC5-0411-4C44-952E-A49E8EC68A42}" type="slidenum">
              <a:rPr lang="en-US" sz="1200"/>
              <a:pPr>
                <a:defRPr/>
              </a:pPr>
              <a:t>11</a:t>
            </a:fld>
            <a:endParaRPr lang="en-US" sz="120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FontTx/>
              <a:buChar char="-"/>
            </a:pPr>
            <a:endParaRPr lang="en-GB"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40709C2-E904-4334-BC83-0C56A605C663}" type="datetime1">
              <a:rPr lang="en-US"/>
              <a:pPr>
                <a:defRPr/>
              </a:pPr>
              <a:t>7/11/2014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6A2DC42-624E-4D70-AC7F-E84F13B4D7E3}" type="slidenum">
              <a:rPr lang="en-GB"/>
              <a:pPr>
                <a:defRPr/>
              </a:pPr>
              <a:t>‹#›</a:t>
            </a:fld>
            <a:endParaRPr lang="en-GB"/>
          </a:p>
        </p:txBody>
      </p:sp>
    </p:spTree>
    <p:extLst>
      <p:ext uri="{BB962C8B-B14F-4D97-AF65-F5344CB8AC3E}">
        <p14:creationId xmlns:p14="http://schemas.microsoft.com/office/powerpoint/2010/main" val="390645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B56DB76-DD10-4284-9E7F-8605A4B38989}" type="datetime1">
              <a:rPr lang="en-US"/>
              <a:pPr>
                <a:defRPr/>
              </a:pPr>
              <a:t>7/11/2014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3F3E6C4-4BB2-4B1F-B6E1-94BDD8756247}" type="slidenum">
              <a:rPr lang="en-GB"/>
              <a:pPr>
                <a:defRPr/>
              </a:pPr>
              <a:t>‹#›</a:t>
            </a:fld>
            <a:endParaRPr lang="en-GB"/>
          </a:p>
        </p:txBody>
      </p:sp>
    </p:spTree>
    <p:extLst>
      <p:ext uri="{BB962C8B-B14F-4D97-AF65-F5344CB8AC3E}">
        <p14:creationId xmlns:p14="http://schemas.microsoft.com/office/powerpoint/2010/main" val="234837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F3A6BB7-40E4-490A-BA88-1A01518925F8}" type="datetime1">
              <a:rPr lang="en-US"/>
              <a:pPr>
                <a:defRPr/>
              </a:pPr>
              <a:t>7/11/2014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AC72DFC-FA20-4587-8D6E-B5CD3149CF32}" type="slidenum">
              <a:rPr lang="en-GB"/>
              <a:pPr>
                <a:defRPr/>
              </a:pPr>
              <a:t>‹#›</a:t>
            </a:fld>
            <a:endParaRPr lang="en-GB"/>
          </a:p>
        </p:txBody>
      </p:sp>
    </p:spTree>
    <p:extLst>
      <p:ext uri="{BB962C8B-B14F-4D97-AF65-F5344CB8AC3E}">
        <p14:creationId xmlns:p14="http://schemas.microsoft.com/office/powerpoint/2010/main" val="219675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B82E81A-0CB2-4DBC-AC3F-A973075C29D1}" type="datetime1">
              <a:rPr lang="en-US"/>
              <a:pPr>
                <a:defRPr/>
              </a:pPr>
              <a:t>7/11/2014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A2623A2-2F05-431E-AF43-8C6030F7D69C}" type="slidenum">
              <a:rPr lang="en-GB"/>
              <a:pPr>
                <a:defRPr/>
              </a:pPr>
              <a:t>‹#›</a:t>
            </a:fld>
            <a:endParaRPr lang="en-GB"/>
          </a:p>
        </p:txBody>
      </p:sp>
    </p:spTree>
    <p:extLst>
      <p:ext uri="{BB962C8B-B14F-4D97-AF65-F5344CB8AC3E}">
        <p14:creationId xmlns:p14="http://schemas.microsoft.com/office/powerpoint/2010/main" val="334383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908DEF-7235-4F9B-99F0-E3EFD035E2D9}" type="datetime1">
              <a:rPr lang="en-US"/>
              <a:pPr>
                <a:defRPr/>
              </a:pPr>
              <a:t>7/11/2014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3413EED-B690-4431-8DB2-33E15819C24F}" type="slidenum">
              <a:rPr lang="en-GB"/>
              <a:pPr>
                <a:defRPr/>
              </a:pPr>
              <a:t>‹#›</a:t>
            </a:fld>
            <a:endParaRPr lang="en-GB"/>
          </a:p>
        </p:txBody>
      </p:sp>
    </p:spTree>
    <p:extLst>
      <p:ext uri="{BB962C8B-B14F-4D97-AF65-F5344CB8AC3E}">
        <p14:creationId xmlns:p14="http://schemas.microsoft.com/office/powerpoint/2010/main" val="228727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E954D3C-DFD2-407D-9947-E940986FFDB7}" type="datetime1">
              <a:rPr lang="en-US"/>
              <a:pPr>
                <a:defRPr/>
              </a:pPr>
              <a:t>7/11/2014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50A5FF5-1A6E-4135-B4C0-EC1662C389B4}" type="slidenum">
              <a:rPr lang="en-GB"/>
              <a:pPr>
                <a:defRPr/>
              </a:pPr>
              <a:t>‹#›</a:t>
            </a:fld>
            <a:endParaRPr lang="en-GB"/>
          </a:p>
        </p:txBody>
      </p:sp>
    </p:spTree>
    <p:extLst>
      <p:ext uri="{BB962C8B-B14F-4D97-AF65-F5344CB8AC3E}">
        <p14:creationId xmlns:p14="http://schemas.microsoft.com/office/powerpoint/2010/main" val="195687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A98CAB7-52F9-44A6-B35C-216D61BBB52E}" type="datetime1">
              <a:rPr lang="en-US"/>
              <a:pPr>
                <a:defRPr/>
              </a:pPr>
              <a:t>7/11/2014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EB2B4C5-A593-41BF-A7B9-BC257FAD7866}" type="slidenum">
              <a:rPr lang="en-GB"/>
              <a:pPr>
                <a:defRPr/>
              </a:pPr>
              <a:t>‹#›</a:t>
            </a:fld>
            <a:endParaRPr lang="en-GB"/>
          </a:p>
        </p:txBody>
      </p:sp>
    </p:spTree>
    <p:extLst>
      <p:ext uri="{BB962C8B-B14F-4D97-AF65-F5344CB8AC3E}">
        <p14:creationId xmlns:p14="http://schemas.microsoft.com/office/powerpoint/2010/main" val="4386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F8B7F59-4046-49A3-B307-D49FF671B59D}" type="datetime1">
              <a:rPr lang="en-US"/>
              <a:pPr>
                <a:defRPr/>
              </a:pPr>
              <a:t>7/11/2014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4AF997B-7472-4607-9CC0-4DCAD9E84C77}" type="slidenum">
              <a:rPr lang="en-GB"/>
              <a:pPr>
                <a:defRPr/>
              </a:pPr>
              <a:t>‹#›</a:t>
            </a:fld>
            <a:endParaRPr lang="en-GB"/>
          </a:p>
        </p:txBody>
      </p:sp>
    </p:spTree>
    <p:extLst>
      <p:ext uri="{BB962C8B-B14F-4D97-AF65-F5344CB8AC3E}">
        <p14:creationId xmlns:p14="http://schemas.microsoft.com/office/powerpoint/2010/main" val="75308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ADE52E-F2DD-4FE2-AE57-65BFB8470EF3}" type="datetime1">
              <a:rPr lang="en-US"/>
              <a:pPr>
                <a:defRPr/>
              </a:pPr>
              <a:t>7/11/2014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343D163-1A57-4BE7-88B4-921F49E61358}" type="slidenum">
              <a:rPr lang="en-GB"/>
              <a:pPr>
                <a:defRPr/>
              </a:pPr>
              <a:t>‹#›</a:t>
            </a:fld>
            <a:endParaRPr lang="en-GB"/>
          </a:p>
        </p:txBody>
      </p:sp>
    </p:spTree>
    <p:extLst>
      <p:ext uri="{BB962C8B-B14F-4D97-AF65-F5344CB8AC3E}">
        <p14:creationId xmlns:p14="http://schemas.microsoft.com/office/powerpoint/2010/main" val="329063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97B87E-C0AB-43BC-8A71-379B0F03C084}" type="datetime1">
              <a:rPr lang="en-US"/>
              <a:pPr>
                <a:defRPr/>
              </a:pPr>
              <a:t>7/11/2014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8BE31D8-19B8-4A47-B7FB-331C2C76757C}" type="slidenum">
              <a:rPr lang="en-GB"/>
              <a:pPr>
                <a:defRPr/>
              </a:pPr>
              <a:t>‹#›</a:t>
            </a:fld>
            <a:endParaRPr lang="en-GB"/>
          </a:p>
        </p:txBody>
      </p:sp>
    </p:spTree>
    <p:extLst>
      <p:ext uri="{BB962C8B-B14F-4D97-AF65-F5344CB8AC3E}">
        <p14:creationId xmlns:p14="http://schemas.microsoft.com/office/powerpoint/2010/main" val="133839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6525E0-A0A9-40C9-B487-B40DC5F11F14}" type="datetime1">
              <a:rPr lang="en-US"/>
              <a:pPr>
                <a:defRPr/>
              </a:pPr>
              <a:t>7/11/2014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E60372E-0EF0-4FD0-BA9D-AB9A0AD08FE2}" type="slidenum">
              <a:rPr lang="en-GB"/>
              <a:pPr>
                <a:defRPr/>
              </a:pPr>
              <a:t>‹#›</a:t>
            </a:fld>
            <a:endParaRPr lang="en-GB"/>
          </a:p>
        </p:txBody>
      </p:sp>
    </p:spTree>
    <p:extLst>
      <p:ext uri="{BB962C8B-B14F-4D97-AF65-F5344CB8AC3E}">
        <p14:creationId xmlns:p14="http://schemas.microsoft.com/office/powerpoint/2010/main" val="153332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019F6F7-8254-4320-B1C8-4008E5663C73}" type="datetime1">
              <a:rPr lang="en-US"/>
              <a:pPr>
                <a:defRPr/>
              </a:pPr>
              <a:t>7/11/2014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3E5F8C4-F83F-442B-B4E6-FBCD7171759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hefce.ac.uk/media/hefce1/pubs/hefce/2009/0941/09_41.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ahrc.ac.uk/Funding-Opportunities/Pages/Open-World-Research-Initiative.aspx"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ahrc.ac.uk/News-and-Events/Events/Pages/Open-World-Research-Initiative-Launch.aspx"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357188" y="1341438"/>
            <a:ext cx="8429625" cy="1216025"/>
          </a:xfrm>
        </p:spPr>
        <p:txBody>
          <a:bodyPr/>
          <a:lstStyle/>
          <a:p>
            <a:r>
              <a:rPr lang="en-GB" sz="2800" b="1" i="1" dirty="0" smtClean="0">
                <a:solidFill>
                  <a:srgbClr val="002060"/>
                </a:solidFill>
                <a:latin typeface="Arial" charset="0"/>
                <a:cs typeface="Arial" charset="0"/>
              </a:rPr>
              <a:t>AHRC’s Modern Languages Strategy</a:t>
            </a:r>
            <a:br>
              <a:rPr lang="en-GB" sz="2800" b="1" i="1" dirty="0" smtClean="0">
                <a:solidFill>
                  <a:srgbClr val="002060"/>
                </a:solidFill>
                <a:latin typeface="Arial" charset="0"/>
                <a:cs typeface="Arial" charset="0"/>
              </a:rPr>
            </a:br>
            <a:r>
              <a:rPr lang="en-GB" sz="2000" b="1" i="1" dirty="0" smtClean="0">
                <a:solidFill>
                  <a:srgbClr val="002060"/>
                </a:solidFill>
                <a:latin typeface="Arial" charset="0"/>
                <a:cs typeface="Arial" charset="0"/>
              </a:rPr>
              <a:t>and the</a:t>
            </a:r>
            <a:br>
              <a:rPr lang="en-GB" sz="2000" b="1" i="1" dirty="0" smtClean="0">
                <a:solidFill>
                  <a:srgbClr val="002060"/>
                </a:solidFill>
                <a:latin typeface="Arial" charset="0"/>
                <a:cs typeface="Arial" charset="0"/>
              </a:rPr>
            </a:br>
            <a:r>
              <a:rPr lang="en-GB" sz="2800" b="1" i="1" dirty="0" smtClean="0">
                <a:solidFill>
                  <a:srgbClr val="002060"/>
                </a:solidFill>
                <a:latin typeface="Arial" charset="0"/>
                <a:cs typeface="Arial" charset="0"/>
              </a:rPr>
              <a:t>Open World Research Initiative</a:t>
            </a:r>
            <a:endParaRPr lang="en-GB" sz="3600" dirty="0" smtClean="0">
              <a:solidFill>
                <a:srgbClr val="002060"/>
              </a:solidFill>
              <a:latin typeface="Arial" charset="0"/>
              <a:cs typeface="Arial" charset="0"/>
            </a:endParaRPr>
          </a:p>
        </p:txBody>
      </p:sp>
      <p:sp>
        <p:nvSpPr>
          <p:cNvPr id="15363" name="Subtitle 2"/>
          <p:cNvSpPr>
            <a:spLocks noGrp="1"/>
          </p:cNvSpPr>
          <p:nvPr>
            <p:ph type="subTitle" idx="1"/>
          </p:nvPr>
        </p:nvSpPr>
        <p:spPr>
          <a:xfrm>
            <a:off x="1271588" y="2204864"/>
            <a:ext cx="6400800" cy="1834872"/>
          </a:xfrm>
        </p:spPr>
        <p:txBody>
          <a:bodyPr/>
          <a:lstStyle/>
          <a:p>
            <a:endParaRPr lang="en-GB" sz="2400" i="1" dirty="0" smtClean="0">
              <a:solidFill>
                <a:srgbClr val="002060"/>
              </a:solidFill>
              <a:latin typeface="Arial" charset="0"/>
              <a:cs typeface="Arial" charset="0"/>
            </a:endParaRPr>
          </a:p>
          <a:p>
            <a:endParaRPr lang="en-GB" sz="2400" i="1" dirty="0" smtClean="0">
              <a:solidFill>
                <a:srgbClr val="002060"/>
              </a:solidFill>
              <a:latin typeface="Arial" charset="0"/>
              <a:cs typeface="Arial" charset="0"/>
            </a:endParaRPr>
          </a:p>
          <a:p>
            <a:r>
              <a:rPr lang="en-GB" sz="1800" i="1" dirty="0" smtClean="0">
                <a:solidFill>
                  <a:srgbClr val="002060"/>
                </a:solidFill>
                <a:latin typeface="Arial" charset="0"/>
                <a:cs typeface="Arial" charset="0"/>
              </a:rPr>
              <a:t>Dr Ian Lyne - Associate Director, AHRC</a:t>
            </a:r>
          </a:p>
          <a:p>
            <a:r>
              <a:rPr lang="en-GB" sz="1800" i="1" dirty="0" smtClean="0">
                <a:solidFill>
                  <a:srgbClr val="002060"/>
                </a:solidFill>
                <a:latin typeface="Arial" charset="0"/>
                <a:cs typeface="Arial" charset="0"/>
              </a:rPr>
              <a:t>Adam Walker – Head of Languages, Literature and International Engagement</a:t>
            </a:r>
          </a:p>
          <a:p>
            <a:endParaRPr lang="en-GB" sz="1800" i="1" dirty="0">
              <a:solidFill>
                <a:srgbClr val="002060"/>
              </a:solidFill>
              <a:latin typeface="Arial" charset="0"/>
              <a:cs typeface="Arial" charset="0"/>
            </a:endParaRPr>
          </a:p>
          <a:p>
            <a:r>
              <a:rPr lang="en-GB" sz="1800" i="1" dirty="0" smtClean="0">
                <a:solidFill>
                  <a:srgbClr val="002060"/>
                </a:solidFill>
                <a:latin typeface="Arial" charset="0"/>
                <a:cs typeface="Arial" charset="0"/>
              </a:rPr>
              <a:t>LLAS Conference – </a:t>
            </a:r>
            <a:r>
              <a:rPr lang="en-GB" sz="1800" i="1" dirty="0">
                <a:solidFill>
                  <a:srgbClr val="002060"/>
                </a:solidFill>
                <a:latin typeface="Arial" charset="0"/>
                <a:cs typeface="Arial" charset="0"/>
              </a:rPr>
              <a:t>9</a:t>
            </a:r>
            <a:r>
              <a:rPr lang="en-GB" sz="1800" i="1" dirty="0" smtClean="0">
                <a:solidFill>
                  <a:srgbClr val="002060"/>
                </a:solidFill>
                <a:latin typeface="Arial" charset="0"/>
                <a:cs typeface="Arial" charset="0"/>
              </a:rPr>
              <a:t> July 2014</a:t>
            </a:r>
            <a:endParaRPr lang="en-GB" sz="2000" dirty="0" smtClean="0">
              <a:solidFill>
                <a:srgbClr val="002060"/>
              </a:solidFill>
            </a:endParaRPr>
          </a:p>
        </p:txBody>
      </p:sp>
      <p:pic>
        <p:nvPicPr>
          <p:cNvPr id="15364" name="Picture 3" descr="stone-ring-avebury-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957763"/>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426px-British_Museum_Great_Court_roo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8875" y="4957763"/>
            <a:ext cx="21431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descr="262044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957763"/>
            <a:ext cx="214312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untitle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5125" y="4957763"/>
            <a:ext cx="22145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DA07263-BB19-4FCD-95FA-3D3F13B796E8}" type="slidenum">
              <a:rPr lang="en-GB" smtClean="0"/>
              <a:pPr>
                <a:defRPr/>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5650" y="515938"/>
            <a:ext cx="7666038" cy="641350"/>
          </a:xfrm>
          <a:prstGeom prst="rect">
            <a:avLst/>
          </a:prstGeom>
          <a:noFill/>
          <a:ln>
            <a:noFill/>
          </a:ln>
          <a:extLst/>
        </p:spPr>
        <p:txBody>
          <a:bodyPr lIns="0" tIns="0" rIns="0" bIns="0"/>
          <a:lstStyle/>
          <a:p>
            <a:pPr eaLnBrk="0" hangingPunct="0">
              <a:defRPr/>
            </a:pPr>
            <a:r>
              <a:rPr lang="en-GB" sz="2800" b="1" dirty="0">
                <a:solidFill>
                  <a:srgbClr val="002060"/>
                </a:solidFill>
                <a:latin typeface="Arial" pitchFamily="34" charset="0"/>
                <a:ea typeface="+mj-ea"/>
                <a:cs typeface="Arial" pitchFamily="34" charset="0"/>
              </a:rPr>
              <a:t>AHRC’s Strategy in Modern Languages Research</a:t>
            </a:r>
          </a:p>
          <a:p>
            <a:pPr eaLnBrk="0" hangingPunct="0">
              <a:defRPr/>
            </a:pPr>
            <a:endParaRPr lang="en-GB" sz="3600" b="1" dirty="0">
              <a:solidFill>
                <a:srgbClr val="002060"/>
              </a:solidFill>
              <a:latin typeface="Arial" pitchFamily="34" charset="0"/>
              <a:ea typeface="+mj-ea"/>
              <a:cs typeface="Arial" pitchFamily="34" charset="0"/>
            </a:endParaRPr>
          </a:p>
          <a:p>
            <a:pPr eaLnBrk="0" hangingPunct="0">
              <a:defRPr/>
            </a:pPr>
            <a:endParaRPr lang="en-GB" sz="3600" b="1" dirty="0">
              <a:solidFill>
                <a:srgbClr val="1F497D"/>
              </a:solidFill>
              <a:latin typeface="Calibri"/>
              <a:ea typeface="+mj-ea"/>
              <a:cs typeface="+mj-cs"/>
            </a:endParaRPr>
          </a:p>
        </p:txBody>
      </p:sp>
      <p:sp>
        <p:nvSpPr>
          <p:cNvPr id="27651" name="Text Box 3"/>
          <p:cNvSpPr txBox="1">
            <a:spLocks noChangeArrowheads="1"/>
          </p:cNvSpPr>
          <p:nvPr/>
        </p:nvSpPr>
        <p:spPr bwMode="auto">
          <a:xfrm>
            <a:off x="755650" y="1628775"/>
            <a:ext cx="76660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Clr>
                <a:srgbClr val="FFA600"/>
              </a:buClr>
              <a:buFont typeface="Wingdings" pitchFamily="2" charset="2"/>
              <a:buChar char="Ø"/>
            </a:pPr>
            <a:endParaRPr lang="en-GB" sz="2400" dirty="0">
              <a:solidFill>
                <a:srgbClr val="000068"/>
              </a:solidFill>
              <a:ea typeface="ＭＳ Ｐゴシック" pitchFamily="34" charset="-128"/>
            </a:endParaRPr>
          </a:p>
          <a:p>
            <a:pPr>
              <a:buClr>
                <a:srgbClr val="FFA600"/>
              </a:buClr>
              <a:buFont typeface="Wingdings" pitchFamily="2" charset="2"/>
              <a:buChar char="Ø"/>
            </a:pPr>
            <a:r>
              <a:rPr lang="en-GB" sz="2000" dirty="0">
                <a:solidFill>
                  <a:srgbClr val="000068"/>
                </a:solidFill>
                <a:ea typeface="ＭＳ Ｐゴシック" pitchFamily="34" charset="-128"/>
              </a:rPr>
              <a:t>We envisage that the funding of the Initiative will be a major part of our next Spending Review bid – for the 2015 Spending Review (funding period from 2016 onwards).</a:t>
            </a:r>
          </a:p>
          <a:p>
            <a:pPr>
              <a:buClr>
                <a:srgbClr val="FFA600"/>
              </a:buClr>
              <a:buFont typeface="Wingdings" pitchFamily="2" charset="2"/>
              <a:buChar char="Ø"/>
            </a:pPr>
            <a:endParaRPr lang="en-GB" sz="2000" dirty="0">
              <a:solidFill>
                <a:srgbClr val="000068"/>
              </a:solidFill>
              <a:ea typeface="ＭＳ Ｐゴシック" pitchFamily="34" charset="-128"/>
            </a:endParaRPr>
          </a:p>
          <a:p>
            <a:pPr>
              <a:buClr>
                <a:srgbClr val="FFA600"/>
              </a:buClr>
              <a:buFont typeface="Wingdings" pitchFamily="2" charset="2"/>
              <a:buChar char="Ø"/>
            </a:pPr>
            <a:r>
              <a:rPr lang="en-GB" sz="2000" dirty="0">
                <a:solidFill>
                  <a:srgbClr val="000068"/>
                </a:solidFill>
                <a:ea typeface="ＭＳ Ｐゴシック" pitchFamily="34" charset="-128"/>
              </a:rPr>
              <a:t>At least £20m will be available for OWRI, but we hope to have the opportunity to set out a strong and compelling case for </a:t>
            </a:r>
            <a:r>
              <a:rPr lang="en-GB" sz="2000" i="1" dirty="0">
                <a:solidFill>
                  <a:srgbClr val="000068"/>
                </a:solidFill>
                <a:ea typeface="ＭＳ Ｐゴシック" pitchFamily="34" charset="-128"/>
              </a:rPr>
              <a:t>greater</a:t>
            </a:r>
            <a:r>
              <a:rPr lang="en-GB" sz="2000" dirty="0">
                <a:solidFill>
                  <a:srgbClr val="000068"/>
                </a:solidFill>
                <a:ea typeface="ＭＳ Ｐゴシック" pitchFamily="34" charset="-128"/>
              </a:rPr>
              <a:t> investment in this area, based on the strength of the bids we receive.</a:t>
            </a:r>
          </a:p>
          <a:p>
            <a:pPr>
              <a:buClr>
                <a:srgbClr val="FFA600"/>
              </a:buClr>
              <a:buFont typeface="Wingdings" pitchFamily="2" charset="2"/>
              <a:buChar char="Ø"/>
            </a:pPr>
            <a:endParaRPr lang="en-GB" sz="2400" dirty="0">
              <a:solidFill>
                <a:srgbClr val="000068"/>
              </a:solidFill>
              <a:ea typeface="ＭＳ Ｐゴシック" pitchFamily="34" charset="-128"/>
            </a:endParaRPr>
          </a:p>
          <a:p>
            <a:pPr>
              <a:buClr>
                <a:srgbClr val="FFA600"/>
              </a:buClr>
              <a:buFont typeface="Wingdings" pitchFamily="2" charset="2"/>
              <a:buChar char="Ø"/>
            </a:pPr>
            <a:endParaRPr lang="en-GB" sz="2400" dirty="0">
              <a:solidFill>
                <a:srgbClr val="000068"/>
              </a:solidFill>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B6278728-8279-45A9-8FD0-8F4183A1A9B7}" type="slidenum">
              <a:rPr lang="en-GB" smtClean="0"/>
              <a:pPr>
                <a:defRPr/>
              </a:pPr>
              <a:t>10</a:t>
            </a:fld>
            <a:endParaRPr lang="en-GB"/>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5650" y="515938"/>
            <a:ext cx="7666038" cy="641350"/>
          </a:xfrm>
          <a:prstGeom prst="rect">
            <a:avLst/>
          </a:prstGeom>
          <a:noFill/>
          <a:ln>
            <a:noFill/>
          </a:ln>
          <a:extLst/>
        </p:spPr>
        <p:txBody>
          <a:bodyPr lIns="0" tIns="0" rIns="0" bIns="0"/>
          <a:lstStyle/>
          <a:p>
            <a:pPr eaLnBrk="0" hangingPunct="0">
              <a:defRPr/>
            </a:pPr>
            <a:endParaRPr lang="en-GB" sz="3600" b="1" dirty="0">
              <a:solidFill>
                <a:srgbClr val="002060"/>
              </a:solidFill>
              <a:latin typeface="Arial" pitchFamily="34" charset="0"/>
              <a:ea typeface="+mj-ea"/>
              <a:cs typeface="Arial" pitchFamily="34" charset="0"/>
            </a:endParaRPr>
          </a:p>
          <a:p>
            <a:pPr eaLnBrk="0" hangingPunct="0">
              <a:defRPr/>
            </a:pPr>
            <a:endParaRPr lang="en-GB" sz="3600" b="1" dirty="0">
              <a:solidFill>
                <a:srgbClr val="1F497D"/>
              </a:solidFill>
              <a:latin typeface="Calibri"/>
              <a:ea typeface="+mj-ea"/>
              <a:cs typeface="+mj-cs"/>
            </a:endParaRPr>
          </a:p>
        </p:txBody>
      </p:sp>
      <p:sp>
        <p:nvSpPr>
          <p:cNvPr id="5123" name="Text Box 3"/>
          <p:cNvSpPr txBox="1">
            <a:spLocks noChangeArrowheads="1"/>
          </p:cNvSpPr>
          <p:nvPr/>
        </p:nvSpPr>
        <p:spPr bwMode="auto">
          <a:xfrm>
            <a:off x="755650" y="2133600"/>
            <a:ext cx="7666038" cy="3816350"/>
          </a:xfrm>
          <a:prstGeom prst="rect">
            <a:avLst/>
          </a:prstGeom>
          <a:noFill/>
          <a:ln>
            <a:noFill/>
          </a:ln>
          <a:extLst/>
        </p:spPr>
        <p:txBody>
          <a:bodyPr lIns="0" tIns="0" rIns="0" bIns="0"/>
          <a:lstStyle>
            <a:lvl1pPr marL="342900" indent="-342900" eaLnBrk="0" hangingPunct="0">
              <a:defRPr sz="2400">
                <a:solidFill>
                  <a:schemeClr val="tx1"/>
                </a:solidFill>
                <a:latin typeface="Arial" charset="0"/>
                <a:ea typeface="ＭＳ Ｐゴシック" pitchFamily="34" charset="-128"/>
              </a:defRPr>
            </a:lvl1pPr>
            <a:lvl2pPr marL="800100" indent="-34290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indent="0" algn="ctr">
              <a:defRPr/>
            </a:pPr>
            <a:r>
              <a:rPr lang="en-GB" sz="2800" b="1" dirty="0" smtClean="0">
                <a:solidFill>
                  <a:srgbClr val="000068"/>
                </a:solidFill>
              </a:rPr>
              <a:t>What </a:t>
            </a:r>
            <a:r>
              <a:rPr lang="en-GB" sz="2800" b="1" dirty="0">
                <a:solidFill>
                  <a:srgbClr val="000068"/>
                </a:solidFill>
              </a:rPr>
              <a:t>does a new research initiative </a:t>
            </a:r>
            <a:r>
              <a:rPr lang="en-GB" sz="2800" b="1" dirty="0" smtClean="0">
                <a:solidFill>
                  <a:srgbClr val="000068"/>
                </a:solidFill>
              </a:rPr>
              <a:t>in Modern </a:t>
            </a:r>
            <a:r>
              <a:rPr lang="en-GB" sz="2800" b="1" dirty="0">
                <a:solidFill>
                  <a:srgbClr val="000068"/>
                </a:solidFill>
              </a:rPr>
              <a:t>Languages need to achieve?</a:t>
            </a:r>
          </a:p>
          <a:p>
            <a:pPr>
              <a:buClr>
                <a:srgbClr val="FFA600"/>
              </a:buClr>
              <a:buFont typeface="Wingdings" pitchFamily="2" charset="2"/>
              <a:buChar char="Ø"/>
              <a:defRPr/>
            </a:pPr>
            <a:endParaRPr lang="en-GB" dirty="0">
              <a:solidFill>
                <a:srgbClr val="000068"/>
              </a:solidFill>
            </a:endParaRPr>
          </a:p>
          <a:p>
            <a:pPr>
              <a:buClr>
                <a:srgbClr val="FFA600"/>
              </a:buClr>
              <a:buFont typeface="Wingdings" pitchFamily="2" charset="2"/>
              <a:buChar char="Ø"/>
              <a:defRPr/>
            </a:pPr>
            <a:endParaRPr lang="en-GB" dirty="0">
              <a:solidFill>
                <a:srgbClr val="000068"/>
              </a:solidFill>
            </a:endParaRPr>
          </a:p>
        </p:txBody>
      </p:sp>
      <p:sp>
        <p:nvSpPr>
          <p:cNvPr id="2" name="Slide Number Placeholder 1"/>
          <p:cNvSpPr>
            <a:spLocks noGrp="1"/>
          </p:cNvSpPr>
          <p:nvPr>
            <p:ph type="sldNum" sz="quarter" idx="12"/>
          </p:nvPr>
        </p:nvSpPr>
        <p:spPr/>
        <p:txBody>
          <a:bodyPr/>
          <a:lstStyle/>
          <a:p>
            <a:pPr>
              <a:defRPr/>
            </a:pPr>
            <a:fld id="{0F856314-DADB-4FD2-9F2F-A877C8165983}" type="slidenum">
              <a:rPr lang="en-GB" smtClean="0"/>
              <a:pPr>
                <a:defRPr/>
              </a:pPr>
              <a:t>11</a:t>
            </a:fld>
            <a:endParaRPr lang="en-GB"/>
          </a:p>
        </p:txBody>
      </p:sp>
    </p:spTree>
    <p:extLst>
      <p:ext uri="{BB962C8B-B14F-4D97-AF65-F5344CB8AC3E}">
        <p14:creationId xmlns:p14="http://schemas.microsoft.com/office/powerpoint/2010/main" val="390749478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55650" y="508000"/>
            <a:ext cx="7666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r>
              <a:rPr lang="en-GB" sz="2800" b="1">
                <a:solidFill>
                  <a:srgbClr val="000068"/>
                </a:solidFill>
              </a:rPr>
              <a:t>What does a new research initiative in Modern Languages need to achieve?</a:t>
            </a:r>
          </a:p>
        </p:txBody>
      </p:sp>
      <p:sp>
        <p:nvSpPr>
          <p:cNvPr id="5123" name="Text Box 3"/>
          <p:cNvSpPr txBox="1">
            <a:spLocks noChangeArrowheads="1"/>
          </p:cNvSpPr>
          <p:nvPr/>
        </p:nvSpPr>
        <p:spPr bwMode="auto">
          <a:xfrm>
            <a:off x="755650" y="1773238"/>
            <a:ext cx="7666038" cy="4176712"/>
          </a:xfrm>
          <a:prstGeom prst="rect">
            <a:avLst/>
          </a:prstGeom>
          <a:noFill/>
          <a:ln>
            <a:noFill/>
          </a:ln>
          <a:extLst/>
        </p:spPr>
        <p:txBody>
          <a:bodyPr lIns="0" tIns="0" rIns="0" bIns="0"/>
          <a:lstStyle>
            <a:lvl1pPr marL="342900" indent="-342900" eaLnBrk="0" hangingPunct="0">
              <a:defRPr sz="2400">
                <a:solidFill>
                  <a:schemeClr val="tx1"/>
                </a:solidFill>
                <a:latin typeface="Arial" charset="0"/>
                <a:ea typeface="ＭＳ Ｐゴシック" pitchFamily="34" charset="-128"/>
              </a:defRPr>
            </a:lvl1pPr>
            <a:lvl2pPr marL="800100" indent="-34290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Clr>
                <a:srgbClr val="FFA600"/>
              </a:buClr>
              <a:buFont typeface="Wingdings" pitchFamily="2" charset="2"/>
              <a:buChar char="Ø"/>
              <a:defRPr/>
            </a:pPr>
            <a:r>
              <a:rPr lang="en-GB" dirty="0" smtClean="0">
                <a:solidFill>
                  <a:srgbClr val="000068"/>
                </a:solidFill>
              </a:rPr>
              <a:t>At the May conference Michael Worton repeated a finding from his 2009 report…</a:t>
            </a:r>
          </a:p>
          <a:p>
            <a:pPr>
              <a:buClr>
                <a:srgbClr val="FFA600"/>
              </a:buClr>
              <a:buFont typeface="Wingdings" pitchFamily="2" charset="2"/>
              <a:buChar char="Ø"/>
              <a:defRPr/>
            </a:pPr>
            <a:endParaRPr lang="en-GB" dirty="0">
              <a:solidFill>
                <a:srgbClr val="000068"/>
              </a:solidFill>
            </a:endParaRPr>
          </a:p>
          <a:p>
            <a:pPr marL="0" indent="0">
              <a:buClr>
                <a:srgbClr val="FFA600"/>
              </a:buClr>
              <a:defRPr/>
            </a:pPr>
            <a:r>
              <a:rPr lang="en-GB" sz="1800" dirty="0">
                <a:solidFill>
                  <a:srgbClr val="000068"/>
                </a:solidFill>
              </a:rPr>
              <a:t>“Much is rightly made of the autonomy of universities in the UK; </a:t>
            </a:r>
            <a:r>
              <a:rPr lang="en-GB" sz="1800" i="1" dirty="0">
                <a:solidFill>
                  <a:srgbClr val="000068"/>
                </a:solidFill>
              </a:rPr>
              <a:t>now is the moment for the languages sector to embrace that autonomy as a creative and enabling force. </a:t>
            </a:r>
            <a:endParaRPr lang="en-GB" sz="1800" i="1" dirty="0" smtClean="0">
              <a:solidFill>
                <a:srgbClr val="000068"/>
              </a:solidFill>
            </a:endParaRPr>
          </a:p>
          <a:p>
            <a:pPr marL="0" indent="0">
              <a:buClr>
                <a:srgbClr val="FFA600"/>
              </a:buClr>
              <a:defRPr/>
            </a:pPr>
            <a:endParaRPr lang="en-GB" sz="1800" dirty="0">
              <a:solidFill>
                <a:srgbClr val="000068"/>
              </a:solidFill>
            </a:endParaRPr>
          </a:p>
          <a:p>
            <a:pPr marL="0" indent="0">
              <a:buClr>
                <a:srgbClr val="FFA600"/>
              </a:buClr>
              <a:defRPr/>
            </a:pPr>
            <a:r>
              <a:rPr lang="en-GB" sz="1800" dirty="0" smtClean="0">
                <a:solidFill>
                  <a:srgbClr val="000068"/>
                </a:solidFill>
              </a:rPr>
              <a:t>This </a:t>
            </a:r>
            <a:r>
              <a:rPr lang="en-GB" sz="1800" dirty="0">
                <a:solidFill>
                  <a:srgbClr val="000068"/>
                </a:solidFill>
              </a:rPr>
              <a:t>includes the development of a clear and compelling identity for Modern Foreign Languages in an increasingly competitive higher education context, one which presents a convincing case for the contribution that Languages Departments make to the strategic objectives of their institutions and more widely.”</a:t>
            </a:r>
          </a:p>
          <a:p>
            <a:pPr marL="0" indent="0">
              <a:buClr>
                <a:srgbClr val="FFA600"/>
              </a:buClr>
              <a:defRPr/>
            </a:pPr>
            <a:endParaRPr lang="en-GB" sz="2000" dirty="0">
              <a:solidFill>
                <a:srgbClr val="000068"/>
              </a:solidFill>
            </a:endParaRPr>
          </a:p>
          <a:p>
            <a:pPr marL="0" indent="0">
              <a:buClr>
                <a:srgbClr val="FFA600"/>
              </a:buClr>
              <a:defRPr/>
            </a:pPr>
            <a:r>
              <a:rPr lang="en-GB" sz="1600" dirty="0">
                <a:solidFill>
                  <a:srgbClr val="000068"/>
                </a:solidFill>
              </a:rPr>
              <a:t>From: Review of Modern Foreign Languages Provision in Higher Education in </a:t>
            </a:r>
            <a:r>
              <a:rPr lang="en-GB" sz="1600" dirty="0" smtClean="0">
                <a:solidFill>
                  <a:srgbClr val="000068"/>
                </a:solidFill>
              </a:rPr>
              <a:t>England (</a:t>
            </a:r>
            <a:r>
              <a:rPr lang="en-GB" sz="1600" dirty="0">
                <a:solidFill>
                  <a:srgbClr val="000068"/>
                </a:solidFill>
              </a:rPr>
              <a:t>2009), page 4.</a:t>
            </a:r>
          </a:p>
          <a:p>
            <a:pPr marL="0" indent="0">
              <a:buClr>
                <a:srgbClr val="FFA600"/>
              </a:buClr>
              <a:defRPr/>
            </a:pPr>
            <a:r>
              <a:rPr lang="en-GB" sz="1600" dirty="0">
                <a:solidFill>
                  <a:srgbClr val="000068"/>
                </a:solidFill>
                <a:hlinkClick r:id="rId3"/>
              </a:rPr>
              <a:t>http://</a:t>
            </a:r>
            <a:r>
              <a:rPr lang="en-GB" sz="1600" dirty="0" smtClean="0">
                <a:solidFill>
                  <a:srgbClr val="000068"/>
                </a:solidFill>
                <a:hlinkClick r:id="rId3"/>
              </a:rPr>
              <a:t>www.hefce.ac.uk/media/hefce1/pubs/hefce/2009/0941/09_41.pdf</a:t>
            </a:r>
            <a:r>
              <a:rPr lang="en-GB" sz="1600" dirty="0" smtClean="0">
                <a:solidFill>
                  <a:srgbClr val="000068"/>
                </a:solidFill>
              </a:rPr>
              <a:t> </a:t>
            </a:r>
            <a:endParaRPr lang="en-GB" sz="1600" dirty="0">
              <a:solidFill>
                <a:srgbClr val="000068"/>
              </a:solidFill>
            </a:endParaRPr>
          </a:p>
          <a:p>
            <a:pPr marL="0" indent="0">
              <a:buClr>
                <a:srgbClr val="FFA600"/>
              </a:buClr>
              <a:defRPr/>
            </a:pPr>
            <a:endParaRPr lang="en-GB" dirty="0">
              <a:solidFill>
                <a:srgbClr val="000068"/>
              </a:solidFill>
            </a:endParaRPr>
          </a:p>
        </p:txBody>
      </p:sp>
      <p:sp>
        <p:nvSpPr>
          <p:cNvPr id="2" name="Slide Number Placeholder 1"/>
          <p:cNvSpPr>
            <a:spLocks noGrp="1"/>
          </p:cNvSpPr>
          <p:nvPr>
            <p:ph type="sldNum" sz="quarter" idx="12"/>
          </p:nvPr>
        </p:nvSpPr>
        <p:spPr/>
        <p:txBody>
          <a:bodyPr/>
          <a:lstStyle/>
          <a:p>
            <a:pPr>
              <a:defRPr/>
            </a:pPr>
            <a:fld id="{AF39C3F9-A95F-4EEA-967B-4894455128FC}" type="slidenum">
              <a:rPr lang="en-GB" smtClean="0"/>
              <a:pPr>
                <a:defRPr/>
              </a:pPr>
              <a:t>12</a:t>
            </a:fld>
            <a:endParaRPr lang="en-GB"/>
          </a:p>
        </p:txBody>
      </p:sp>
    </p:spTree>
    <p:extLst>
      <p:ext uri="{BB962C8B-B14F-4D97-AF65-F5344CB8AC3E}">
        <p14:creationId xmlns:p14="http://schemas.microsoft.com/office/powerpoint/2010/main" val="210009835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5650" y="508546"/>
            <a:ext cx="7666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defRPr/>
            </a:pPr>
            <a:r>
              <a:rPr lang="en-GB" sz="2800" b="1" dirty="0">
                <a:solidFill>
                  <a:srgbClr val="000068"/>
                </a:solidFill>
              </a:rPr>
              <a:t>What does a new research initiative in Modern Languages need to </a:t>
            </a:r>
            <a:r>
              <a:rPr lang="en-GB" sz="2800" b="1" dirty="0" smtClean="0">
                <a:solidFill>
                  <a:srgbClr val="000068"/>
                </a:solidFill>
              </a:rPr>
              <a:t>achieve</a:t>
            </a:r>
            <a:r>
              <a:rPr lang="en-GB" sz="2800" b="1" dirty="0">
                <a:solidFill>
                  <a:srgbClr val="000068"/>
                </a:solidFill>
              </a:rPr>
              <a:t>?</a:t>
            </a:r>
          </a:p>
        </p:txBody>
      </p:sp>
      <p:sp>
        <p:nvSpPr>
          <p:cNvPr id="5123" name="Text Box 3"/>
          <p:cNvSpPr txBox="1">
            <a:spLocks noChangeArrowheads="1"/>
          </p:cNvSpPr>
          <p:nvPr/>
        </p:nvSpPr>
        <p:spPr bwMode="auto">
          <a:xfrm>
            <a:off x="755650" y="1772816"/>
            <a:ext cx="7666038" cy="417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pitchFamily="34" charset="-128"/>
              </a:defRPr>
            </a:lvl1pPr>
            <a:lvl2pPr marL="800100" indent="-34290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Clr>
                <a:srgbClr val="FFA600"/>
              </a:buClr>
              <a:buFont typeface="Wingdings" pitchFamily="2" charset="2"/>
              <a:buChar char="Ø"/>
            </a:pPr>
            <a:endParaRPr lang="en-GB" dirty="0">
              <a:solidFill>
                <a:srgbClr val="000068"/>
              </a:solidFill>
            </a:endParaRPr>
          </a:p>
          <a:p>
            <a:pPr>
              <a:buClr>
                <a:srgbClr val="FFA600"/>
              </a:buClr>
              <a:buFont typeface="Wingdings" pitchFamily="2" charset="2"/>
              <a:buChar char="Ø"/>
            </a:pPr>
            <a:r>
              <a:rPr lang="en-GB" dirty="0" smtClean="0">
                <a:solidFill>
                  <a:srgbClr val="000068"/>
                </a:solidFill>
              </a:rPr>
              <a:t>This new initiative is about helping modern languages research and scholarship find a new voice and a new vision.</a:t>
            </a:r>
          </a:p>
          <a:p>
            <a:pPr>
              <a:buClr>
                <a:srgbClr val="FFA600"/>
              </a:buClr>
              <a:buFont typeface="Wingdings" pitchFamily="2" charset="2"/>
              <a:buChar char="Ø"/>
            </a:pPr>
            <a:endParaRPr lang="en-GB" dirty="0">
              <a:solidFill>
                <a:srgbClr val="000068"/>
              </a:solidFill>
            </a:endParaRPr>
          </a:p>
          <a:p>
            <a:pPr>
              <a:buClr>
                <a:srgbClr val="FFA600"/>
              </a:buClr>
              <a:buFont typeface="Wingdings" pitchFamily="2" charset="2"/>
              <a:buChar char="Ø"/>
            </a:pPr>
            <a:endParaRPr lang="en-GB" dirty="0" smtClean="0">
              <a:solidFill>
                <a:srgbClr val="000068"/>
              </a:solidFill>
            </a:endParaRPr>
          </a:p>
          <a:p>
            <a:pPr>
              <a:buClr>
                <a:srgbClr val="FFA600"/>
              </a:buClr>
              <a:buFont typeface="Wingdings" pitchFamily="2" charset="2"/>
              <a:buChar char="Ø"/>
            </a:pPr>
            <a:endParaRPr lang="en-GB" dirty="0">
              <a:solidFill>
                <a:srgbClr val="000068"/>
              </a:solidFill>
            </a:endParaRPr>
          </a:p>
        </p:txBody>
      </p:sp>
      <p:sp>
        <p:nvSpPr>
          <p:cNvPr id="2" name="Slide Number Placeholder 1"/>
          <p:cNvSpPr>
            <a:spLocks noGrp="1"/>
          </p:cNvSpPr>
          <p:nvPr>
            <p:ph type="sldNum" sz="quarter" idx="12"/>
          </p:nvPr>
        </p:nvSpPr>
        <p:spPr/>
        <p:txBody>
          <a:bodyPr/>
          <a:lstStyle/>
          <a:p>
            <a:pPr>
              <a:defRPr/>
            </a:pPr>
            <a:fld id="{B2DB7010-E4FE-4F85-83BB-964D7705FDC7}" type="slidenum">
              <a:rPr lang="en-GB" smtClean="0"/>
              <a:pPr>
                <a:defRPr/>
              </a:pPr>
              <a:t>13</a:t>
            </a:fld>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952" y="3142308"/>
            <a:ext cx="5004047" cy="3715691"/>
          </a:xfrm>
          <a:prstGeom prst="rect">
            <a:avLst/>
          </a:prstGeom>
        </p:spPr>
      </p:pic>
    </p:spTree>
    <p:extLst>
      <p:ext uri="{BB962C8B-B14F-4D97-AF65-F5344CB8AC3E}">
        <p14:creationId xmlns:p14="http://schemas.microsoft.com/office/powerpoint/2010/main" val="162835661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5650" y="508546"/>
            <a:ext cx="7666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defRPr/>
            </a:pPr>
            <a:r>
              <a:rPr lang="en-GB" sz="2800" b="1" dirty="0">
                <a:solidFill>
                  <a:srgbClr val="000068"/>
                </a:solidFill>
              </a:rPr>
              <a:t>What does a new research initiative in Modern Languages need to </a:t>
            </a:r>
            <a:r>
              <a:rPr lang="en-GB" sz="2800" b="1" dirty="0" smtClean="0">
                <a:solidFill>
                  <a:srgbClr val="000068"/>
                </a:solidFill>
              </a:rPr>
              <a:t>achieve</a:t>
            </a:r>
            <a:r>
              <a:rPr lang="en-GB" sz="2800" b="1" dirty="0">
                <a:solidFill>
                  <a:srgbClr val="000068"/>
                </a:solidFill>
              </a:rPr>
              <a:t>?</a:t>
            </a:r>
          </a:p>
        </p:txBody>
      </p:sp>
      <p:sp>
        <p:nvSpPr>
          <p:cNvPr id="5123" name="Text Box 3"/>
          <p:cNvSpPr txBox="1">
            <a:spLocks noChangeArrowheads="1"/>
          </p:cNvSpPr>
          <p:nvPr/>
        </p:nvSpPr>
        <p:spPr bwMode="auto">
          <a:xfrm>
            <a:off x="755650" y="2060848"/>
            <a:ext cx="7666038" cy="388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pitchFamily="34" charset="-128"/>
              </a:defRPr>
            </a:lvl1pPr>
            <a:lvl2pPr marL="800100" indent="-34290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Clr>
                <a:srgbClr val="FFA600"/>
              </a:buClr>
              <a:buFont typeface="Wingdings" pitchFamily="2" charset="2"/>
              <a:buChar char="Ø"/>
            </a:pPr>
            <a:r>
              <a:rPr lang="en-GB" sz="2000" dirty="0" smtClean="0">
                <a:solidFill>
                  <a:srgbClr val="000068"/>
                </a:solidFill>
              </a:rPr>
              <a:t>‘Modern languages’ disciplines at their core are methodologically innovative and interdisciplinary</a:t>
            </a:r>
          </a:p>
          <a:p>
            <a:pPr>
              <a:buClr>
                <a:srgbClr val="FFA600"/>
              </a:buClr>
              <a:buFont typeface="Wingdings" pitchFamily="2" charset="2"/>
              <a:buChar char="Ø"/>
            </a:pPr>
            <a:endParaRPr lang="en-GB" sz="2000" dirty="0">
              <a:solidFill>
                <a:srgbClr val="000068"/>
              </a:solidFill>
            </a:endParaRPr>
          </a:p>
          <a:p>
            <a:pPr>
              <a:buClr>
                <a:srgbClr val="FFA600"/>
              </a:buClr>
              <a:buFont typeface="Wingdings" pitchFamily="2" charset="2"/>
              <a:buChar char="Ø"/>
            </a:pPr>
            <a:r>
              <a:rPr lang="en-GB" sz="2000" dirty="0" smtClean="0">
                <a:solidFill>
                  <a:srgbClr val="000068"/>
                </a:solidFill>
              </a:rPr>
              <a:t>We need to grow ambitious, open and engaged research from this core.</a:t>
            </a:r>
          </a:p>
          <a:p>
            <a:pPr>
              <a:buClr>
                <a:srgbClr val="FFA600"/>
              </a:buClr>
              <a:buFont typeface="Wingdings" pitchFamily="2" charset="2"/>
              <a:buChar char="Ø"/>
            </a:pPr>
            <a:endParaRPr lang="en-GB" sz="2000" dirty="0">
              <a:solidFill>
                <a:srgbClr val="000068"/>
              </a:solidFill>
            </a:endParaRPr>
          </a:p>
          <a:p>
            <a:pPr>
              <a:buClr>
                <a:srgbClr val="FFA600"/>
              </a:buClr>
              <a:buFont typeface="Wingdings" pitchFamily="2" charset="2"/>
              <a:buChar char="Ø"/>
            </a:pPr>
            <a:r>
              <a:rPr lang="en-GB" sz="2000" dirty="0" smtClean="0">
                <a:solidFill>
                  <a:srgbClr val="000068"/>
                </a:solidFill>
              </a:rPr>
              <a:t>For example, research which can challenge commonly accepted ideas; challenge our ideas about how cultural identities have been (and are) negotiated or created.  </a:t>
            </a:r>
            <a:endParaRPr lang="en-GB" sz="2000" dirty="0">
              <a:solidFill>
                <a:srgbClr val="000068"/>
              </a:solidFill>
            </a:endParaRPr>
          </a:p>
        </p:txBody>
      </p:sp>
      <p:sp>
        <p:nvSpPr>
          <p:cNvPr id="2" name="Slide Number Placeholder 1"/>
          <p:cNvSpPr>
            <a:spLocks noGrp="1"/>
          </p:cNvSpPr>
          <p:nvPr>
            <p:ph type="sldNum" sz="quarter" idx="12"/>
          </p:nvPr>
        </p:nvSpPr>
        <p:spPr/>
        <p:txBody>
          <a:bodyPr/>
          <a:lstStyle/>
          <a:p>
            <a:pPr>
              <a:defRPr/>
            </a:pPr>
            <a:fld id="{B2DB7010-E4FE-4F85-83BB-964D7705FDC7}" type="slidenum">
              <a:rPr lang="en-GB" smtClean="0"/>
              <a:pPr>
                <a:defRPr/>
              </a:pPr>
              <a:t>14</a:t>
            </a:fld>
            <a:endParaRPr lang="en-GB"/>
          </a:p>
        </p:txBody>
      </p:sp>
    </p:spTree>
    <p:extLst>
      <p:ext uri="{BB962C8B-B14F-4D97-AF65-F5344CB8AC3E}">
        <p14:creationId xmlns:p14="http://schemas.microsoft.com/office/powerpoint/2010/main" val="214297609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5650" y="508546"/>
            <a:ext cx="7666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defRPr/>
            </a:pPr>
            <a:r>
              <a:rPr lang="en-GB" sz="2800" b="1" dirty="0">
                <a:solidFill>
                  <a:srgbClr val="000068"/>
                </a:solidFill>
              </a:rPr>
              <a:t>What does a new research initiative in Modern Languages need to </a:t>
            </a:r>
            <a:r>
              <a:rPr lang="en-GB" sz="2800" b="1" dirty="0" smtClean="0">
                <a:solidFill>
                  <a:srgbClr val="000068"/>
                </a:solidFill>
              </a:rPr>
              <a:t>achieve</a:t>
            </a:r>
            <a:r>
              <a:rPr lang="en-GB" sz="2800" b="1" dirty="0">
                <a:solidFill>
                  <a:srgbClr val="000068"/>
                </a:solidFill>
              </a:rPr>
              <a:t>?</a:t>
            </a:r>
          </a:p>
        </p:txBody>
      </p:sp>
      <p:sp>
        <p:nvSpPr>
          <p:cNvPr id="5123" name="Text Box 3"/>
          <p:cNvSpPr txBox="1">
            <a:spLocks noChangeArrowheads="1"/>
          </p:cNvSpPr>
          <p:nvPr/>
        </p:nvSpPr>
        <p:spPr bwMode="auto">
          <a:xfrm>
            <a:off x="755650" y="2060848"/>
            <a:ext cx="7666038" cy="388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pitchFamily="34" charset="-128"/>
              </a:defRPr>
            </a:lvl1pPr>
            <a:lvl2pPr marL="800100" indent="-34290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Clr>
                <a:srgbClr val="FFA600"/>
              </a:buClr>
              <a:buFont typeface="Wingdings" pitchFamily="2" charset="2"/>
              <a:buChar char="Ø"/>
            </a:pPr>
            <a:r>
              <a:rPr lang="en-GB" sz="2000" dirty="0" smtClean="0">
                <a:solidFill>
                  <a:srgbClr val="000068"/>
                </a:solidFill>
              </a:rPr>
              <a:t>We need research which can </a:t>
            </a:r>
            <a:r>
              <a:rPr lang="en-GB" sz="2000" i="1" dirty="0" smtClean="0">
                <a:solidFill>
                  <a:srgbClr val="000068"/>
                </a:solidFill>
              </a:rPr>
              <a:t>inspire</a:t>
            </a:r>
            <a:r>
              <a:rPr lang="en-GB" sz="2000" dirty="0" smtClean="0">
                <a:solidFill>
                  <a:srgbClr val="000068"/>
                </a:solidFill>
              </a:rPr>
              <a:t> the next generation of modern language scholars.</a:t>
            </a:r>
          </a:p>
          <a:p>
            <a:pPr>
              <a:buClr>
                <a:srgbClr val="FFA600"/>
              </a:buClr>
              <a:buFont typeface="Wingdings" pitchFamily="2" charset="2"/>
              <a:buChar char="Ø"/>
            </a:pPr>
            <a:endParaRPr lang="en-GB" sz="2000" dirty="0">
              <a:solidFill>
                <a:srgbClr val="000068"/>
              </a:solidFill>
            </a:endParaRPr>
          </a:p>
          <a:p>
            <a:pPr>
              <a:buClr>
                <a:srgbClr val="FFA600"/>
              </a:buClr>
              <a:buFont typeface="Wingdings" pitchFamily="2" charset="2"/>
              <a:buChar char="Ø"/>
            </a:pPr>
            <a:r>
              <a:rPr lang="en-GB" sz="2000" dirty="0" smtClean="0">
                <a:solidFill>
                  <a:srgbClr val="000068"/>
                </a:solidFill>
              </a:rPr>
              <a:t>And equally demonstrate how modern language research can </a:t>
            </a:r>
            <a:r>
              <a:rPr lang="en-GB" sz="2000" i="1" dirty="0" smtClean="0">
                <a:solidFill>
                  <a:srgbClr val="000068"/>
                </a:solidFill>
              </a:rPr>
              <a:t>enrich</a:t>
            </a:r>
            <a:r>
              <a:rPr lang="en-GB" sz="2000" dirty="0" smtClean="0">
                <a:solidFill>
                  <a:srgbClr val="000068"/>
                </a:solidFill>
              </a:rPr>
              <a:t> a wide range of other arts and humanities disciplines. </a:t>
            </a:r>
          </a:p>
          <a:p>
            <a:pPr>
              <a:buClr>
                <a:srgbClr val="FFA600"/>
              </a:buClr>
              <a:buFont typeface="Wingdings" pitchFamily="2" charset="2"/>
              <a:buChar char="Ø"/>
            </a:pPr>
            <a:endParaRPr lang="en-GB" sz="2000" dirty="0">
              <a:solidFill>
                <a:srgbClr val="000068"/>
              </a:solidFill>
            </a:endParaRPr>
          </a:p>
          <a:p>
            <a:pPr>
              <a:buClr>
                <a:srgbClr val="FFA600"/>
              </a:buClr>
              <a:buFont typeface="Wingdings" pitchFamily="2" charset="2"/>
              <a:buChar char="Ø"/>
            </a:pPr>
            <a:r>
              <a:rPr lang="en-GB" sz="2000" dirty="0">
                <a:solidFill>
                  <a:srgbClr val="000068"/>
                </a:solidFill>
              </a:rPr>
              <a:t>We need research which </a:t>
            </a:r>
            <a:r>
              <a:rPr lang="en-GB" sz="2000" i="1" dirty="0">
                <a:solidFill>
                  <a:srgbClr val="000068"/>
                </a:solidFill>
              </a:rPr>
              <a:t>spans the boundaries </a:t>
            </a:r>
            <a:r>
              <a:rPr lang="en-GB" sz="2000" dirty="0">
                <a:solidFill>
                  <a:srgbClr val="000068"/>
                </a:solidFill>
              </a:rPr>
              <a:t>between language and non-language Departments or Schools</a:t>
            </a:r>
            <a:r>
              <a:rPr lang="en-GB" sz="2000" dirty="0" smtClean="0">
                <a:solidFill>
                  <a:srgbClr val="000068"/>
                </a:solidFill>
              </a:rPr>
              <a:t>.</a:t>
            </a:r>
          </a:p>
          <a:p>
            <a:pPr>
              <a:buClr>
                <a:srgbClr val="FFA600"/>
              </a:buClr>
              <a:buFont typeface="Wingdings" pitchFamily="2" charset="2"/>
              <a:buChar char="Ø"/>
            </a:pPr>
            <a:endParaRPr lang="en-GB" sz="2000" dirty="0">
              <a:solidFill>
                <a:srgbClr val="000068"/>
              </a:solidFill>
            </a:endParaRPr>
          </a:p>
          <a:p>
            <a:pPr>
              <a:buClr>
                <a:srgbClr val="FFA600"/>
              </a:buClr>
              <a:buFont typeface="Wingdings" pitchFamily="2" charset="2"/>
              <a:buChar char="Ø"/>
            </a:pPr>
            <a:r>
              <a:rPr lang="en-GB" sz="2000" dirty="0" smtClean="0">
                <a:solidFill>
                  <a:srgbClr val="000068"/>
                </a:solidFill>
              </a:rPr>
              <a:t>It </a:t>
            </a:r>
            <a:r>
              <a:rPr lang="en-GB" sz="2000" dirty="0">
                <a:solidFill>
                  <a:srgbClr val="000068"/>
                </a:solidFill>
              </a:rPr>
              <a:t>needs to join up with </a:t>
            </a:r>
            <a:r>
              <a:rPr lang="en-GB" sz="2000" i="1" dirty="0">
                <a:solidFill>
                  <a:srgbClr val="000068"/>
                </a:solidFill>
              </a:rPr>
              <a:t>other language initiatives </a:t>
            </a:r>
            <a:r>
              <a:rPr lang="en-GB" sz="2000" dirty="0">
                <a:solidFill>
                  <a:srgbClr val="000068"/>
                </a:solidFill>
              </a:rPr>
              <a:t>seeking to strengthen the health of disciplines.</a:t>
            </a:r>
          </a:p>
          <a:p>
            <a:pPr>
              <a:buClr>
                <a:srgbClr val="FFA600"/>
              </a:buClr>
              <a:buFont typeface="Wingdings" pitchFamily="2" charset="2"/>
              <a:buChar char="Ø"/>
            </a:pPr>
            <a:endParaRPr lang="en-GB" sz="2000" dirty="0">
              <a:solidFill>
                <a:srgbClr val="000068"/>
              </a:solidFill>
            </a:endParaRPr>
          </a:p>
        </p:txBody>
      </p:sp>
      <p:sp>
        <p:nvSpPr>
          <p:cNvPr id="2" name="Slide Number Placeholder 1"/>
          <p:cNvSpPr>
            <a:spLocks noGrp="1"/>
          </p:cNvSpPr>
          <p:nvPr>
            <p:ph type="sldNum" sz="quarter" idx="12"/>
          </p:nvPr>
        </p:nvSpPr>
        <p:spPr/>
        <p:txBody>
          <a:bodyPr/>
          <a:lstStyle/>
          <a:p>
            <a:pPr>
              <a:defRPr/>
            </a:pPr>
            <a:fld id="{B2DB7010-E4FE-4F85-83BB-964D7705FDC7}" type="slidenum">
              <a:rPr lang="en-GB" smtClean="0"/>
              <a:pPr>
                <a:defRPr/>
              </a:pPr>
              <a:t>15</a:t>
            </a:fld>
            <a:endParaRPr lang="en-GB"/>
          </a:p>
        </p:txBody>
      </p:sp>
    </p:spTree>
    <p:extLst>
      <p:ext uri="{BB962C8B-B14F-4D97-AF65-F5344CB8AC3E}">
        <p14:creationId xmlns:p14="http://schemas.microsoft.com/office/powerpoint/2010/main" val="59719066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5650" y="508546"/>
            <a:ext cx="7666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defRPr/>
            </a:pPr>
            <a:r>
              <a:rPr lang="en-GB" sz="2800" b="1" dirty="0">
                <a:solidFill>
                  <a:srgbClr val="000068"/>
                </a:solidFill>
              </a:rPr>
              <a:t>What does a new research initiative in Modern Languages need to </a:t>
            </a:r>
            <a:r>
              <a:rPr lang="en-GB" sz="2800" b="1" dirty="0" smtClean="0">
                <a:solidFill>
                  <a:srgbClr val="000068"/>
                </a:solidFill>
              </a:rPr>
              <a:t>achieve</a:t>
            </a:r>
            <a:r>
              <a:rPr lang="en-GB" sz="2800" b="1" dirty="0">
                <a:solidFill>
                  <a:srgbClr val="000068"/>
                </a:solidFill>
              </a:rPr>
              <a:t>?</a:t>
            </a:r>
          </a:p>
        </p:txBody>
      </p:sp>
      <p:sp>
        <p:nvSpPr>
          <p:cNvPr id="5123" name="Text Box 3"/>
          <p:cNvSpPr txBox="1">
            <a:spLocks noChangeArrowheads="1"/>
          </p:cNvSpPr>
          <p:nvPr/>
        </p:nvSpPr>
        <p:spPr bwMode="auto">
          <a:xfrm>
            <a:off x="755650" y="2060848"/>
            <a:ext cx="7666038" cy="388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pitchFamily="34" charset="-128"/>
              </a:defRPr>
            </a:lvl1pPr>
            <a:lvl2pPr marL="800100" indent="-34290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Clr>
                <a:srgbClr val="FFA600"/>
              </a:buClr>
              <a:buFont typeface="Wingdings" pitchFamily="2" charset="2"/>
              <a:buChar char="Ø"/>
            </a:pPr>
            <a:r>
              <a:rPr lang="en-GB" sz="2000" dirty="0" smtClean="0">
                <a:solidFill>
                  <a:srgbClr val="000068"/>
                </a:solidFill>
              </a:rPr>
              <a:t>We need research which reaches out </a:t>
            </a:r>
            <a:r>
              <a:rPr lang="en-GB" sz="2000" i="1" dirty="0" smtClean="0">
                <a:solidFill>
                  <a:srgbClr val="000068"/>
                </a:solidFill>
              </a:rPr>
              <a:t>beyond Universities</a:t>
            </a:r>
            <a:r>
              <a:rPr lang="en-GB" sz="2000" dirty="0" smtClean="0">
                <a:solidFill>
                  <a:srgbClr val="000068"/>
                </a:solidFill>
              </a:rPr>
              <a:t> to other cultural partners in the UK and overseas.</a:t>
            </a:r>
          </a:p>
          <a:p>
            <a:pPr>
              <a:buClr>
                <a:srgbClr val="FFA600"/>
              </a:buClr>
              <a:buFont typeface="Wingdings" pitchFamily="2" charset="2"/>
              <a:buChar char="Ø"/>
            </a:pPr>
            <a:endParaRPr lang="en-GB" sz="2000" dirty="0">
              <a:solidFill>
                <a:srgbClr val="000068"/>
              </a:solidFill>
            </a:endParaRPr>
          </a:p>
          <a:p>
            <a:pPr>
              <a:buClr>
                <a:srgbClr val="FFA600"/>
              </a:buClr>
              <a:buFont typeface="Wingdings" pitchFamily="2" charset="2"/>
              <a:buChar char="Ø"/>
            </a:pPr>
            <a:r>
              <a:rPr lang="en-GB" sz="2000" dirty="0" smtClean="0">
                <a:solidFill>
                  <a:srgbClr val="000068"/>
                </a:solidFill>
              </a:rPr>
              <a:t>And equally research that can </a:t>
            </a:r>
            <a:r>
              <a:rPr lang="en-GB" sz="2000" i="1" dirty="0" smtClean="0">
                <a:solidFill>
                  <a:srgbClr val="000068"/>
                </a:solidFill>
              </a:rPr>
              <a:t>engage</a:t>
            </a:r>
            <a:r>
              <a:rPr lang="en-GB" sz="2000" dirty="0" smtClean="0">
                <a:solidFill>
                  <a:srgbClr val="000068"/>
                </a:solidFill>
              </a:rPr>
              <a:t> local communities, and more widely enhance the UK’s openness to the world. </a:t>
            </a:r>
            <a:endParaRPr lang="en-GB" sz="2000" dirty="0">
              <a:solidFill>
                <a:srgbClr val="000068"/>
              </a:solidFill>
            </a:endParaRPr>
          </a:p>
        </p:txBody>
      </p:sp>
      <p:sp>
        <p:nvSpPr>
          <p:cNvPr id="2" name="Slide Number Placeholder 1"/>
          <p:cNvSpPr>
            <a:spLocks noGrp="1"/>
          </p:cNvSpPr>
          <p:nvPr>
            <p:ph type="sldNum" sz="quarter" idx="12"/>
          </p:nvPr>
        </p:nvSpPr>
        <p:spPr/>
        <p:txBody>
          <a:bodyPr/>
          <a:lstStyle/>
          <a:p>
            <a:pPr>
              <a:defRPr/>
            </a:pPr>
            <a:fld id="{B2DB7010-E4FE-4F85-83BB-964D7705FDC7}" type="slidenum">
              <a:rPr lang="en-GB" smtClean="0"/>
              <a:pPr>
                <a:defRPr/>
              </a:pPr>
              <a:t>16</a:t>
            </a:fld>
            <a:endParaRPr lang="en-GB"/>
          </a:p>
        </p:txBody>
      </p:sp>
    </p:spTree>
    <p:extLst>
      <p:ext uri="{BB962C8B-B14F-4D97-AF65-F5344CB8AC3E}">
        <p14:creationId xmlns:p14="http://schemas.microsoft.com/office/powerpoint/2010/main" val="248102282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5650" y="515938"/>
            <a:ext cx="7666038" cy="641350"/>
          </a:xfrm>
          <a:prstGeom prst="rect">
            <a:avLst/>
          </a:prstGeom>
          <a:noFill/>
          <a:ln>
            <a:noFill/>
          </a:ln>
          <a:extLst/>
        </p:spPr>
        <p:txBody>
          <a:bodyPr lIns="0" tIns="0" rIns="0" bIns="0"/>
          <a:lstStyle/>
          <a:p>
            <a:pPr eaLnBrk="0" hangingPunct="0">
              <a:defRPr/>
            </a:pPr>
            <a:endParaRPr lang="en-GB" sz="3600" b="1" dirty="0">
              <a:solidFill>
                <a:srgbClr val="002060"/>
              </a:solidFill>
              <a:latin typeface="Arial" pitchFamily="34" charset="0"/>
              <a:ea typeface="+mj-ea"/>
              <a:cs typeface="Arial" pitchFamily="34" charset="0"/>
            </a:endParaRPr>
          </a:p>
          <a:p>
            <a:pPr eaLnBrk="0" hangingPunct="0">
              <a:defRPr/>
            </a:pPr>
            <a:endParaRPr lang="en-GB" sz="3600" b="1" dirty="0">
              <a:solidFill>
                <a:srgbClr val="1F497D"/>
              </a:solidFill>
              <a:latin typeface="Calibri"/>
              <a:ea typeface="+mj-ea"/>
              <a:cs typeface="+mj-cs"/>
            </a:endParaRPr>
          </a:p>
        </p:txBody>
      </p:sp>
      <p:sp>
        <p:nvSpPr>
          <p:cNvPr id="5123" name="Text Box 3"/>
          <p:cNvSpPr txBox="1">
            <a:spLocks noChangeArrowheads="1"/>
          </p:cNvSpPr>
          <p:nvPr/>
        </p:nvSpPr>
        <p:spPr bwMode="auto">
          <a:xfrm>
            <a:off x="755650" y="2133600"/>
            <a:ext cx="7666038" cy="3816350"/>
          </a:xfrm>
          <a:prstGeom prst="rect">
            <a:avLst/>
          </a:prstGeom>
          <a:noFill/>
          <a:ln>
            <a:noFill/>
          </a:ln>
          <a:extLst/>
        </p:spPr>
        <p:txBody>
          <a:bodyPr lIns="0" tIns="0" rIns="0" bIns="0"/>
          <a:lstStyle>
            <a:lvl1pPr marL="342900" indent="-342900" eaLnBrk="0" hangingPunct="0">
              <a:defRPr sz="2400">
                <a:solidFill>
                  <a:schemeClr val="tx1"/>
                </a:solidFill>
                <a:latin typeface="Arial" charset="0"/>
                <a:ea typeface="ＭＳ Ｐゴシック" pitchFamily="34" charset="-128"/>
              </a:defRPr>
            </a:lvl1pPr>
            <a:lvl2pPr marL="800100" indent="-34290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Clr>
                <a:srgbClr val="FFA600"/>
              </a:buClr>
              <a:buFont typeface="Wingdings" pitchFamily="2" charset="2"/>
              <a:buChar char="Ø"/>
              <a:defRPr/>
            </a:pPr>
            <a:endParaRPr lang="en-GB" dirty="0">
              <a:solidFill>
                <a:srgbClr val="000068"/>
              </a:solidFill>
            </a:endParaRPr>
          </a:p>
          <a:p>
            <a:pPr marL="0" indent="0" algn="ctr">
              <a:buClr>
                <a:srgbClr val="FFA600"/>
              </a:buClr>
              <a:defRPr/>
            </a:pPr>
            <a:r>
              <a:rPr lang="en-GB" sz="2800" b="1" dirty="0" smtClean="0">
                <a:solidFill>
                  <a:srgbClr val="000068"/>
                </a:solidFill>
              </a:rPr>
              <a:t>The main ideas for the OWRI initiative</a:t>
            </a:r>
            <a:endParaRPr lang="en-GB" sz="2800" b="1" dirty="0">
              <a:solidFill>
                <a:srgbClr val="000068"/>
              </a:solidFill>
            </a:endParaRPr>
          </a:p>
          <a:p>
            <a:pPr>
              <a:buClr>
                <a:srgbClr val="FFA600"/>
              </a:buClr>
              <a:buFont typeface="Wingdings" pitchFamily="2" charset="2"/>
              <a:buChar char="Ø"/>
              <a:defRPr/>
            </a:pPr>
            <a:endParaRPr lang="en-GB" dirty="0">
              <a:solidFill>
                <a:srgbClr val="000068"/>
              </a:solidFill>
            </a:endParaRPr>
          </a:p>
          <a:p>
            <a:pPr>
              <a:buClr>
                <a:srgbClr val="FFA600"/>
              </a:buClr>
              <a:buFont typeface="Wingdings" pitchFamily="2" charset="2"/>
              <a:buChar char="Ø"/>
              <a:defRPr/>
            </a:pPr>
            <a:endParaRPr lang="en-GB" dirty="0">
              <a:solidFill>
                <a:srgbClr val="000068"/>
              </a:solidFill>
            </a:endParaRPr>
          </a:p>
        </p:txBody>
      </p:sp>
      <p:sp>
        <p:nvSpPr>
          <p:cNvPr id="2" name="Slide Number Placeholder 1"/>
          <p:cNvSpPr>
            <a:spLocks noGrp="1"/>
          </p:cNvSpPr>
          <p:nvPr>
            <p:ph type="sldNum" sz="quarter" idx="12"/>
          </p:nvPr>
        </p:nvSpPr>
        <p:spPr/>
        <p:txBody>
          <a:bodyPr/>
          <a:lstStyle/>
          <a:p>
            <a:pPr>
              <a:defRPr/>
            </a:pPr>
            <a:fld id="{0F856314-DADB-4FD2-9F2F-A877C8165983}" type="slidenum">
              <a:rPr lang="en-GB" smtClean="0"/>
              <a:pPr>
                <a:defRPr/>
              </a:pPr>
              <a:t>17</a:t>
            </a:fld>
            <a:endParaRPr lang="en-GB"/>
          </a:p>
        </p:txBody>
      </p:sp>
    </p:spTree>
    <p:extLst>
      <p:ext uri="{BB962C8B-B14F-4D97-AF65-F5344CB8AC3E}">
        <p14:creationId xmlns:p14="http://schemas.microsoft.com/office/powerpoint/2010/main" val="321261919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5650" y="515938"/>
            <a:ext cx="7666038" cy="641350"/>
          </a:xfrm>
          <a:prstGeom prst="rect">
            <a:avLst/>
          </a:prstGeom>
          <a:noFill/>
          <a:ln>
            <a:noFill/>
          </a:ln>
          <a:extLst/>
        </p:spPr>
        <p:txBody>
          <a:bodyPr lIns="0" tIns="0" rIns="0" bIns="0"/>
          <a:lstStyle/>
          <a:p>
            <a:pPr eaLnBrk="0" hangingPunct="0">
              <a:defRPr/>
            </a:pPr>
            <a:r>
              <a:rPr lang="en-GB" sz="3600" b="1" dirty="0" smtClean="0">
                <a:solidFill>
                  <a:srgbClr val="002060"/>
                </a:solidFill>
                <a:latin typeface="+mj-lt"/>
                <a:ea typeface="+mj-ea"/>
                <a:cs typeface="+mj-cs"/>
              </a:rPr>
              <a:t>OWRI: Timetable </a:t>
            </a:r>
            <a:endParaRPr lang="en-GB" sz="3600" b="1" dirty="0">
              <a:solidFill>
                <a:srgbClr val="002060"/>
              </a:solidFill>
              <a:latin typeface="+mj-lt"/>
              <a:ea typeface="+mj-ea"/>
              <a:cs typeface="+mj-cs"/>
            </a:endParaRPr>
          </a:p>
          <a:p>
            <a:pPr eaLnBrk="0" hangingPunct="0">
              <a:defRPr/>
            </a:pPr>
            <a:endParaRPr lang="en-GB" sz="3600" b="1" dirty="0">
              <a:solidFill>
                <a:srgbClr val="1F497D"/>
              </a:solidFill>
              <a:latin typeface="Calibri"/>
              <a:ea typeface="+mj-ea"/>
              <a:cs typeface="+mj-cs"/>
            </a:endParaRPr>
          </a:p>
        </p:txBody>
      </p:sp>
      <p:sp>
        <p:nvSpPr>
          <p:cNvPr id="29699" name="Text Box 3"/>
          <p:cNvSpPr txBox="1">
            <a:spLocks noChangeArrowheads="1"/>
          </p:cNvSpPr>
          <p:nvPr/>
        </p:nvSpPr>
        <p:spPr bwMode="auto">
          <a:xfrm>
            <a:off x="755650" y="1052736"/>
            <a:ext cx="76660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Clr>
                <a:srgbClr val="FFA600"/>
              </a:buClr>
              <a:buFont typeface="Wingdings" pitchFamily="2" charset="2"/>
              <a:buChar char="Ø"/>
            </a:pPr>
            <a:endParaRPr lang="en-GB" sz="2000" dirty="0">
              <a:solidFill>
                <a:srgbClr val="000068"/>
              </a:solidFill>
              <a:ea typeface="ＭＳ Ｐゴシック" pitchFamily="34" charset="-128"/>
            </a:endParaRPr>
          </a:p>
          <a:p>
            <a:pPr>
              <a:buClr>
                <a:srgbClr val="FFA600"/>
              </a:buClr>
              <a:buFont typeface="Wingdings" pitchFamily="2" charset="2"/>
              <a:buChar char="Ø"/>
            </a:pPr>
            <a:r>
              <a:rPr lang="en-GB" dirty="0">
                <a:solidFill>
                  <a:srgbClr val="000068"/>
                </a:solidFill>
                <a:ea typeface="ＭＳ Ｐゴシック" pitchFamily="34" charset="-128"/>
              </a:rPr>
              <a:t>We intend </a:t>
            </a:r>
            <a:r>
              <a:rPr lang="en-GB" b="1" dirty="0" smtClean="0">
                <a:solidFill>
                  <a:srgbClr val="000068"/>
                </a:solidFill>
                <a:ea typeface="ＭＳ Ｐゴシック" pitchFamily="34" charset="-128"/>
              </a:rPr>
              <a:t>at least </a:t>
            </a:r>
            <a:r>
              <a:rPr lang="en-GB" b="1" dirty="0">
                <a:solidFill>
                  <a:srgbClr val="000068"/>
                </a:solidFill>
                <a:ea typeface="ＭＳ Ｐゴシック" pitchFamily="34" charset="-128"/>
              </a:rPr>
              <a:t>five </a:t>
            </a:r>
            <a:r>
              <a:rPr lang="en-GB" dirty="0">
                <a:solidFill>
                  <a:srgbClr val="000068"/>
                </a:solidFill>
                <a:ea typeface="ＭＳ Ｐゴシック" pitchFamily="34" charset="-128"/>
              </a:rPr>
              <a:t>major collaborative research programmes in language-led research from </a:t>
            </a:r>
            <a:r>
              <a:rPr lang="en-GB" dirty="0" smtClean="0">
                <a:solidFill>
                  <a:srgbClr val="000068"/>
                </a:solidFill>
                <a:ea typeface="ＭＳ Ｐゴシック" pitchFamily="34" charset="-128"/>
              </a:rPr>
              <a:t>2016 </a:t>
            </a:r>
          </a:p>
          <a:p>
            <a:pPr>
              <a:buClr>
                <a:srgbClr val="FFA600"/>
              </a:buClr>
              <a:buFont typeface="Wingdings" pitchFamily="2" charset="2"/>
              <a:buChar char="Ø"/>
            </a:pPr>
            <a:endParaRPr lang="en-GB" dirty="0">
              <a:solidFill>
                <a:srgbClr val="000068"/>
              </a:solidFill>
              <a:ea typeface="ＭＳ Ｐゴシック" pitchFamily="34" charset="-128"/>
            </a:endParaRPr>
          </a:p>
          <a:p>
            <a:pPr>
              <a:buClr>
                <a:srgbClr val="FFA600"/>
              </a:buClr>
              <a:buFont typeface="Wingdings" pitchFamily="2" charset="2"/>
              <a:buChar char="Ø"/>
            </a:pPr>
            <a:r>
              <a:rPr lang="en-GB" dirty="0" smtClean="0">
                <a:solidFill>
                  <a:srgbClr val="000068"/>
                </a:solidFill>
                <a:ea typeface="ＭＳ Ｐゴシック" pitchFamily="34" charset="-128"/>
              </a:rPr>
              <a:t>4 years, £3-4m per programme</a:t>
            </a:r>
            <a:endParaRPr lang="en-GB" dirty="0">
              <a:solidFill>
                <a:srgbClr val="000068"/>
              </a:solidFill>
              <a:ea typeface="ＭＳ Ｐゴシック" pitchFamily="34" charset="-128"/>
            </a:endParaRPr>
          </a:p>
          <a:p>
            <a:pPr>
              <a:buClr>
                <a:srgbClr val="FFA600"/>
              </a:buClr>
              <a:buFont typeface="Wingdings" pitchFamily="2" charset="2"/>
              <a:buChar char="Ø"/>
            </a:pPr>
            <a:endParaRPr lang="en-GB" dirty="0">
              <a:solidFill>
                <a:srgbClr val="000068"/>
              </a:solidFill>
              <a:ea typeface="ＭＳ Ｐゴシック" pitchFamily="34" charset="-128"/>
            </a:endParaRPr>
          </a:p>
          <a:p>
            <a:pPr>
              <a:buClr>
                <a:srgbClr val="FFA600"/>
              </a:buClr>
              <a:buFont typeface="Wingdings" pitchFamily="2" charset="2"/>
              <a:buChar char="Ø"/>
            </a:pPr>
            <a:r>
              <a:rPr lang="en-GB" dirty="0">
                <a:solidFill>
                  <a:srgbClr val="000068"/>
                </a:solidFill>
                <a:ea typeface="ＭＳ Ｐゴシック" pitchFamily="34" charset="-128"/>
              </a:rPr>
              <a:t>The </a:t>
            </a:r>
            <a:r>
              <a:rPr lang="en-GB" dirty="0" smtClean="0">
                <a:solidFill>
                  <a:srgbClr val="000068"/>
                </a:solidFill>
                <a:ea typeface="ＭＳ Ｐゴシック" pitchFamily="34" charset="-128"/>
              </a:rPr>
              <a:t>call </a:t>
            </a:r>
            <a:r>
              <a:rPr lang="en-GB" dirty="0">
                <a:solidFill>
                  <a:srgbClr val="000068"/>
                </a:solidFill>
                <a:ea typeface="ＭＳ Ｐゴシック" pitchFamily="34" charset="-128"/>
              </a:rPr>
              <a:t>for Expressions of Interest </a:t>
            </a:r>
            <a:r>
              <a:rPr lang="en-GB" dirty="0" smtClean="0">
                <a:solidFill>
                  <a:srgbClr val="000068"/>
                </a:solidFill>
                <a:ea typeface="ＭＳ Ｐゴシック" pitchFamily="34" charset="-128"/>
              </a:rPr>
              <a:t>is available at:</a:t>
            </a:r>
          </a:p>
          <a:p>
            <a:pPr>
              <a:buClr>
                <a:srgbClr val="FFA600"/>
              </a:buClr>
              <a:buFont typeface="Wingdings" pitchFamily="2" charset="2"/>
              <a:buChar char="Ø"/>
            </a:pPr>
            <a:endParaRPr lang="en-GB" dirty="0" smtClean="0">
              <a:solidFill>
                <a:srgbClr val="000068"/>
              </a:solidFill>
              <a:ea typeface="ＭＳ Ｐゴシック" pitchFamily="34" charset="-128"/>
            </a:endParaRPr>
          </a:p>
          <a:p>
            <a:pPr marL="0" indent="0">
              <a:buClr>
                <a:srgbClr val="FFA600"/>
              </a:buClr>
            </a:pPr>
            <a:r>
              <a:rPr lang="en-GB" sz="1200" dirty="0" smtClean="0">
                <a:solidFill>
                  <a:srgbClr val="000068"/>
                </a:solidFill>
                <a:ea typeface="ＭＳ Ｐゴシック" pitchFamily="34" charset="-128"/>
                <a:hlinkClick r:id="rId3"/>
              </a:rPr>
              <a:t>http://www.ahrc.ac.uk/Funding-Opportunities/Pages/Open-World-Research-Initiative.aspx</a:t>
            </a:r>
            <a:r>
              <a:rPr lang="en-GB" sz="1200" dirty="0" smtClean="0">
                <a:solidFill>
                  <a:srgbClr val="000068"/>
                </a:solidFill>
                <a:ea typeface="ＭＳ Ｐゴシック" pitchFamily="34" charset="-128"/>
              </a:rPr>
              <a:t> </a:t>
            </a:r>
          </a:p>
          <a:p>
            <a:pPr>
              <a:buClr>
                <a:srgbClr val="FFA600"/>
              </a:buClr>
              <a:buFont typeface="Wingdings" pitchFamily="2" charset="2"/>
              <a:buChar char="Ø"/>
            </a:pPr>
            <a:endParaRPr lang="en-GB" dirty="0">
              <a:solidFill>
                <a:srgbClr val="000068"/>
              </a:solidFill>
              <a:ea typeface="ＭＳ Ｐゴシック" pitchFamily="34" charset="-128"/>
            </a:endParaRPr>
          </a:p>
          <a:p>
            <a:pPr>
              <a:buClr>
                <a:srgbClr val="FFA600"/>
              </a:buClr>
              <a:buFont typeface="Wingdings" pitchFamily="2" charset="2"/>
              <a:buChar char="Ø"/>
            </a:pPr>
            <a:r>
              <a:rPr lang="en-GB" dirty="0" smtClean="0">
                <a:solidFill>
                  <a:srgbClr val="000068"/>
                </a:solidFill>
                <a:ea typeface="ＭＳ Ｐゴシック" pitchFamily="34" charset="-128"/>
              </a:rPr>
              <a:t>Deadline for </a:t>
            </a:r>
            <a:r>
              <a:rPr lang="en-GB" dirty="0" err="1" smtClean="0">
                <a:solidFill>
                  <a:srgbClr val="000068"/>
                </a:solidFill>
                <a:ea typeface="ＭＳ Ｐゴシック" pitchFamily="34" charset="-128"/>
              </a:rPr>
              <a:t>EoIs</a:t>
            </a:r>
            <a:r>
              <a:rPr lang="en-GB" dirty="0" smtClean="0">
                <a:solidFill>
                  <a:srgbClr val="000068"/>
                </a:solidFill>
                <a:ea typeface="ＭＳ Ｐゴシック" pitchFamily="34" charset="-128"/>
              </a:rPr>
              <a:t> is 23 October 2014</a:t>
            </a:r>
          </a:p>
          <a:p>
            <a:pPr>
              <a:buClr>
                <a:srgbClr val="FFA600"/>
              </a:buClr>
              <a:buFont typeface="Wingdings" pitchFamily="2" charset="2"/>
              <a:buChar char="Ø"/>
            </a:pPr>
            <a:endParaRPr lang="en-GB" dirty="0" smtClean="0">
              <a:solidFill>
                <a:srgbClr val="000068"/>
              </a:solidFill>
              <a:ea typeface="ＭＳ Ｐゴシック" pitchFamily="34" charset="-128"/>
            </a:endParaRPr>
          </a:p>
          <a:p>
            <a:pPr>
              <a:buClr>
                <a:srgbClr val="FFA600"/>
              </a:buClr>
              <a:buFont typeface="Wingdings" pitchFamily="2" charset="2"/>
              <a:buChar char="Ø"/>
            </a:pPr>
            <a:r>
              <a:rPr lang="en-GB" dirty="0" smtClean="0">
                <a:solidFill>
                  <a:srgbClr val="000068"/>
                </a:solidFill>
                <a:ea typeface="ＭＳ Ｐゴシック" pitchFamily="34" charset="-128"/>
              </a:rPr>
              <a:t>Proposals shortlisted to submit full proposals in January 2015; closing date for full proposals will be 30 June 2015</a:t>
            </a:r>
          </a:p>
          <a:p>
            <a:pPr>
              <a:buClr>
                <a:srgbClr val="FFA600"/>
              </a:buClr>
              <a:buFont typeface="Wingdings" pitchFamily="2" charset="2"/>
              <a:buChar char="Ø"/>
            </a:pPr>
            <a:endParaRPr lang="en-GB" dirty="0">
              <a:solidFill>
                <a:srgbClr val="000068"/>
              </a:solidFill>
              <a:ea typeface="ＭＳ Ｐゴシック" pitchFamily="34" charset="-128"/>
            </a:endParaRPr>
          </a:p>
          <a:p>
            <a:pPr>
              <a:buClr>
                <a:srgbClr val="FFA600"/>
              </a:buClr>
              <a:buFont typeface="Wingdings" pitchFamily="2" charset="2"/>
              <a:buChar char="Ø"/>
            </a:pPr>
            <a:r>
              <a:rPr lang="en-GB" dirty="0" smtClean="0">
                <a:solidFill>
                  <a:srgbClr val="000068"/>
                </a:solidFill>
                <a:ea typeface="ＭＳ Ｐゴシック" pitchFamily="34" charset="-128"/>
              </a:rPr>
              <a:t>Decisions made December 2015… coinciding with agreement of our Delivery Plan as part of next Spending Review. </a:t>
            </a:r>
          </a:p>
          <a:p>
            <a:pPr>
              <a:buClr>
                <a:srgbClr val="FFA600"/>
              </a:buClr>
              <a:buFont typeface="Wingdings" pitchFamily="2" charset="2"/>
              <a:buChar char="Ø"/>
            </a:pPr>
            <a:endParaRPr lang="en-GB" dirty="0" smtClean="0">
              <a:solidFill>
                <a:srgbClr val="000068"/>
              </a:solidFill>
              <a:ea typeface="ＭＳ Ｐゴシック" pitchFamily="34" charset="-128"/>
            </a:endParaRPr>
          </a:p>
          <a:p>
            <a:pPr>
              <a:buClr>
                <a:srgbClr val="FFA600"/>
              </a:buClr>
              <a:buFont typeface="Wingdings" pitchFamily="2" charset="2"/>
              <a:buChar char="Ø"/>
            </a:pPr>
            <a:r>
              <a:rPr lang="en-GB" dirty="0" smtClean="0">
                <a:solidFill>
                  <a:srgbClr val="000068"/>
                </a:solidFill>
                <a:ea typeface="ＭＳ Ｐゴシック" pitchFamily="34" charset="-128"/>
              </a:rPr>
              <a:t>Programmes to </a:t>
            </a:r>
            <a:r>
              <a:rPr lang="en-GB" dirty="0">
                <a:solidFill>
                  <a:srgbClr val="000068"/>
                </a:solidFill>
                <a:ea typeface="ＭＳ Ｐゴシック" pitchFamily="34" charset="-128"/>
              </a:rPr>
              <a:t>start from April </a:t>
            </a:r>
            <a:r>
              <a:rPr lang="en-GB" dirty="0" smtClean="0">
                <a:solidFill>
                  <a:srgbClr val="000068"/>
                </a:solidFill>
                <a:ea typeface="ＭＳ Ｐゴシック" pitchFamily="34" charset="-128"/>
              </a:rPr>
              <a:t>2016</a:t>
            </a:r>
            <a:endParaRPr lang="en-GB" dirty="0">
              <a:solidFill>
                <a:srgbClr val="000068"/>
              </a:solidFill>
              <a:ea typeface="ＭＳ Ｐゴシック" pitchFamily="34" charset="-128"/>
            </a:endParaRPr>
          </a:p>
          <a:p>
            <a:pPr>
              <a:buClr>
                <a:srgbClr val="FFA600"/>
              </a:buClr>
              <a:buFont typeface="Wingdings" pitchFamily="2" charset="2"/>
              <a:buChar char="Ø"/>
            </a:pPr>
            <a:endParaRPr lang="en-GB" sz="2000" dirty="0">
              <a:solidFill>
                <a:srgbClr val="000068"/>
              </a:solidFill>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BF72A87E-87D5-4841-9E37-55036222B3A3}" type="slidenum">
              <a:rPr lang="en-GB" smtClean="0"/>
              <a:pPr>
                <a:defRPr/>
              </a:pPr>
              <a:t>18</a:t>
            </a:fld>
            <a:endParaRPr lang="en-GB"/>
          </a:p>
        </p:txBody>
      </p:sp>
    </p:spTree>
    <p:extLst>
      <p:ext uri="{BB962C8B-B14F-4D97-AF65-F5344CB8AC3E}">
        <p14:creationId xmlns:p14="http://schemas.microsoft.com/office/powerpoint/2010/main" val="101446310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5650" y="515938"/>
            <a:ext cx="7666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defRPr/>
            </a:pPr>
            <a:r>
              <a:rPr lang="en-GB" sz="2700" b="1" dirty="0" smtClean="0">
                <a:solidFill>
                  <a:srgbClr val="002060"/>
                </a:solidFill>
                <a:latin typeface="Arial" pitchFamily="34" charset="0"/>
                <a:ea typeface="+mj-ea"/>
                <a:cs typeface="Arial" pitchFamily="34" charset="0"/>
              </a:rPr>
              <a:t>OWRI: Language-led Research</a:t>
            </a:r>
            <a:endParaRPr lang="en-GB" sz="2700" b="1" dirty="0">
              <a:solidFill>
                <a:srgbClr val="002060"/>
              </a:solidFill>
              <a:latin typeface="Arial" pitchFamily="34" charset="0"/>
              <a:ea typeface="+mj-ea"/>
              <a:cs typeface="Arial" pitchFamily="34" charset="0"/>
            </a:endParaRPr>
          </a:p>
          <a:p>
            <a:pPr eaLnBrk="0" hangingPunct="0">
              <a:defRPr/>
            </a:pPr>
            <a:endParaRPr lang="en-GB" sz="2700" b="1" dirty="0">
              <a:solidFill>
                <a:srgbClr val="1F497D"/>
              </a:solidFill>
              <a:latin typeface="Calibri"/>
              <a:ea typeface="+mj-ea"/>
              <a:cs typeface="+mj-cs"/>
            </a:endParaRPr>
          </a:p>
        </p:txBody>
      </p:sp>
      <p:sp>
        <p:nvSpPr>
          <p:cNvPr id="5123" name="Text Box 3"/>
          <p:cNvSpPr txBox="1">
            <a:spLocks noChangeArrowheads="1"/>
          </p:cNvSpPr>
          <p:nvPr/>
        </p:nvSpPr>
        <p:spPr bwMode="auto">
          <a:xfrm>
            <a:off x="755650" y="1268760"/>
            <a:ext cx="7666038" cy="432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pitchFamily="34" charset="-128"/>
              </a:defRPr>
            </a:lvl1pPr>
            <a:lvl2pPr marL="800100" indent="-34290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Clr>
                <a:srgbClr val="FFA600"/>
              </a:buClr>
              <a:buFont typeface="Wingdings" pitchFamily="2" charset="2"/>
              <a:buChar char="Ø"/>
            </a:pPr>
            <a:r>
              <a:rPr lang="en-GB" sz="1600" dirty="0" smtClean="0">
                <a:solidFill>
                  <a:srgbClr val="000068"/>
                </a:solidFill>
                <a:latin typeface="Arial" pitchFamily="34" charset="0"/>
                <a:cs typeface="Arial" pitchFamily="34" charset="0"/>
              </a:rPr>
              <a:t>Where a modern languages focus determines the content of the research or the methodologies, theories or concepts by which the approach will be underpinned</a:t>
            </a:r>
          </a:p>
          <a:p>
            <a:pPr>
              <a:buClr>
                <a:srgbClr val="FFA600"/>
              </a:buClr>
              <a:buFont typeface="Wingdings" pitchFamily="2" charset="2"/>
              <a:buChar char="Ø"/>
            </a:pPr>
            <a:endParaRPr lang="en-GB" sz="1600" dirty="0" smtClean="0">
              <a:solidFill>
                <a:srgbClr val="000068"/>
              </a:solidFill>
              <a:latin typeface="Arial" pitchFamily="34" charset="0"/>
              <a:cs typeface="Arial" pitchFamily="34" charset="0"/>
            </a:endParaRPr>
          </a:p>
          <a:p>
            <a:pPr>
              <a:buClr>
                <a:srgbClr val="FFA600"/>
              </a:buClr>
              <a:buFont typeface="Wingdings" pitchFamily="2" charset="2"/>
              <a:buChar char="Ø"/>
            </a:pPr>
            <a:r>
              <a:rPr lang="en-GB" sz="1600" dirty="0" smtClean="0">
                <a:solidFill>
                  <a:srgbClr val="000068"/>
                </a:solidFill>
                <a:latin typeface="Arial" pitchFamily="34" charset="0"/>
                <a:cs typeface="Arial" pitchFamily="34" charset="0"/>
              </a:rPr>
              <a:t>The research should be </a:t>
            </a:r>
            <a:r>
              <a:rPr lang="en-GB" sz="1600" b="1" dirty="0" smtClean="0">
                <a:solidFill>
                  <a:srgbClr val="000068"/>
                </a:solidFill>
                <a:latin typeface="Arial" pitchFamily="34" charset="0"/>
                <a:cs typeface="Arial" pitchFamily="34" charset="0"/>
              </a:rPr>
              <a:t>rooted </a:t>
            </a:r>
            <a:r>
              <a:rPr lang="en-GB" sz="1600" dirty="0" smtClean="0">
                <a:solidFill>
                  <a:srgbClr val="000068"/>
                </a:solidFill>
                <a:latin typeface="Arial" pitchFamily="34" charset="0"/>
                <a:cs typeface="Arial" pitchFamily="34" charset="0"/>
              </a:rPr>
              <a:t>in language &amp; intercultural issues &amp; expertise</a:t>
            </a:r>
          </a:p>
          <a:p>
            <a:pPr>
              <a:buClr>
                <a:srgbClr val="FFA600"/>
              </a:buClr>
              <a:buFont typeface="Wingdings" pitchFamily="2" charset="2"/>
              <a:buChar char="Ø"/>
            </a:pPr>
            <a:endParaRPr lang="en-GB" sz="1600" dirty="0">
              <a:solidFill>
                <a:srgbClr val="000068"/>
              </a:solidFill>
              <a:latin typeface="Arial" pitchFamily="34" charset="0"/>
              <a:cs typeface="Arial" pitchFamily="34" charset="0"/>
            </a:endParaRPr>
          </a:p>
          <a:p>
            <a:pPr>
              <a:buClr>
                <a:srgbClr val="FFA600"/>
              </a:buClr>
              <a:buFont typeface="Wingdings" pitchFamily="2" charset="2"/>
              <a:buChar char="Ø"/>
            </a:pPr>
            <a:r>
              <a:rPr lang="en-GB" sz="1600" dirty="0">
                <a:solidFill>
                  <a:srgbClr val="000068"/>
                </a:solidFill>
                <a:latin typeface="Arial" pitchFamily="34" charset="0"/>
                <a:cs typeface="Arial" pitchFamily="34" charset="0"/>
              </a:rPr>
              <a:t>Programmes should draw on the capacity of languages to foster multi-disciplinary approaches &amp; consider the history, literatures &amp; other cultural expressions of language communities</a:t>
            </a:r>
          </a:p>
          <a:p>
            <a:pPr>
              <a:buClr>
                <a:srgbClr val="FFA600"/>
              </a:buClr>
              <a:buFont typeface="Wingdings" pitchFamily="2" charset="2"/>
              <a:buChar char="Ø"/>
            </a:pPr>
            <a:endParaRPr lang="en-GB" sz="1600" dirty="0">
              <a:solidFill>
                <a:srgbClr val="000068"/>
              </a:solidFill>
              <a:latin typeface="Arial" pitchFamily="34" charset="0"/>
              <a:cs typeface="Arial" pitchFamily="34" charset="0"/>
            </a:endParaRPr>
          </a:p>
          <a:p>
            <a:pPr>
              <a:buClr>
                <a:srgbClr val="FFA600"/>
              </a:buClr>
              <a:buFont typeface="Wingdings" pitchFamily="2" charset="2"/>
              <a:buChar char="Ø"/>
            </a:pPr>
            <a:r>
              <a:rPr lang="en-GB" sz="1600" dirty="0">
                <a:solidFill>
                  <a:srgbClr val="000068"/>
                </a:solidFill>
                <a:latin typeface="Arial" pitchFamily="34" charset="0"/>
                <a:cs typeface="Arial" pitchFamily="34" charset="0"/>
              </a:rPr>
              <a:t>OWRI should open up the global cultural &amp; historical world to us </a:t>
            </a:r>
            <a:r>
              <a:rPr lang="en-GB" sz="1600">
                <a:solidFill>
                  <a:srgbClr val="000068"/>
                </a:solidFill>
                <a:latin typeface="Arial" pitchFamily="34" charset="0"/>
                <a:cs typeface="Arial" pitchFamily="34" charset="0"/>
              </a:rPr>
              <a:t>&amp; </a:t>
            </a:r>
            <a:r>
              <a:rPr lang="en-GB" sz="1600" smtClean="0">
                <a:solidFill>
                  <a:srgbClr val="000068"/>
                </a:solidFill>
                <a:latin typeface="Arial" pitchFamily="34" charset="0"/>
                <a:cs typeface="Arial" pitchFamily="34" charset="0"/>
              </a:rPr>
              <a:t>our understanding </a:t>
            </a:r>
            <a:r>
              <a:rPr lang="en-GB" sz="1600" dirty="0">
                <a:solidFill>
                  <a:srgbClr val="000068"/>
                </a:solidFill>
                <a:latin typeface="Arial" pitchFamily="34" charset="0"/>
                <a:cs typeface="Arial" pitchFamily="34" charset="0"/>
              </a:rPr>
              <a:t>of the development of ‘our’ own cultures &amp; traditions</a:t>
            </a:r>
          </a:p>
          <a:p>
            <a:pPr>
              <a:buClr>
                <a:srgbClr val="FFA600"/>
              </a:buClr>
              <a:buFont typeface="Wingdings" pitchFamily="2" charset="2"/>
              <a:buChar char="Ø"/>
            </a:pPr>
            <a:endParaRPr lang="en-GB" sz="2000" dirty="0" smtClean="0">
              <a:solidFill>
                <a:srgbClr val="000068"/>
              </a:solidFill>
              <a:latin typeface="Arial" pitchFamily="34" charset="0"/>
              <a:cs typeface="Arial" pitchFamily="34" charset="0"/>
            </a:endParaRPr>
          </a:p>
          <a:p>
            <a:pPr>
              <a:buClr>
                <a:srgbClr val="FFA600"/>
              </a:buClr>
              <a:buFont typeface="Wingdings" pitchFamily="2" charset="2"/>
              <a:buChar char="Ø"/>
            </a:pPr>
            <a:endParaRPr lang="en-GB" dirty="0" smtClean="0">
              <a:solidFill>
                <a:srgbClr val="000068"/>
              </a:solidFill>
              <a:latin typeface="Arial" pitchFamily="34" charset="0"/>
              <a:cs typeface="Arial" pitchFamily="34" charset="0"/>
            </a:endParaRPr>
          </a:p>
          <a:p>
            <a:pPr>
              <a:buClr>
                <a:srgbClr val="FFA600"/>
              </a:buClr>
              <a:buFont typeface="Wingdings" pitchFamily="2" charset="2"/>
              <a:buChar char="Ø"/>
            </a:pPr>
            <a:endParaRPr lang="en-GB" dirty="0" smtClean="0">
              <a:solidFill>
                <a:srgbClr val="000068"/>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B2DB7010-E4FE-4F85-83BB-964D7705FDC7}" type="slidenum">
              <a:rPr lang="en-GB" smtClean="0"/>
              <a:pPr>
                <a:defRPr/>
              </a:pPr>
              <a:t>19</a:t>
            </a:fld>
            <a:endParaRPr lang="en-GB"/>
          </a:p>
        </p:txBody>
      </p:sp>
      <p:pic>
        <p:nvPicPr>
          <p:cNvPr id="6" name="Picture 5" descr="copyright International newspapers by David Hawgood.jpg"/>
          <p:cNvPicPr>
            <a:picLocks noChangeAspect="1"/>
          </p:cNvPicPr>
          <p:nvPr/>
        </p:nvPicPr>
        <p:blipFill rotWithShape="1">
          <a:blip r:embed="rId3" cstate="print">
            <a:extLst>
              <a:ext uri="{28A0092B-C50C-407E-A947-70E740481C1C}">
                <a14:useLocalDpi xmlns:a14="http://schemas.microsoft.com/office/drawing/2010/main" val="0"/>
              </a:ext>
            </a:extLst>
          </a:blip>
          <a:srcRect l="2274" t="4253"/>
          <a:stretch/>
        </p:blipFill>
        <p:spPr bwMode="auto">
          <a:xfrm>
            <a:off x="395536" y="4796616"/>
            <a:ext cx="2458279" cy="180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eekid chalkboard words.JPG"/>
          <p:cNvPicPr>
            <a:picLocks noChangeAspect="1"/>
          </p:cNvPicPr>
          <p:nvPr/>
        </p:nvPicPr>
        <p:blipFill rotWithShape="1">
          <a:blip r:embed="rId4" cstate="print">
            <a:extLst>
              <a:ext uri="{28A0092B-C50C-407E-A947-70E740481C1C}">
                <a14:useLocalDpi xmlns:a14="http://schemas.microsoft.com/office/drawing/2010/main" val="0"/>
              </a:ext>
            </a:extLst>
          </a:blip>
          <a:srcRect t="17190"/>
          <a:stretch/>
        </p:blipFill>
        <p:spPr bwMode="auto">
          <a:xfrm>
            <a:off x="3419872" y="4814175"/>
            <a:ext cx="2160240" cy="178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Documents and Settings\walkera\Local Settings\Temporary Internet Files\Content.Outlook\7DJGD2PL\China in Britain Poster.jpg"/>
          <p:cNvPicPr>
            <a:picLocks noChangeAspect="1" noChangeArrowheads="1"/>
          </p:cNvPicPr>
          <p:nvPr/>
        </p:nvPicPr>
        <p:blipFill>
          <a:blip r:embed="rId5" cstate="print">
            <a:extLst>
              <a:ext uri="{28A0092B-C50C-407E-A947-70E740481C1C}">
                <a14:useLocalDpi xmlns:a14="http://schemas.microsoft.com/office/drawing/2010/main" val="0"/>
              </a:ext>
            </a:extLst>
          </a:blip>
          <a:srcRect r="5714" b="28818"/>
          <a:stretch>
            <a:fillRect/>
          </a:stretch>
        </p:blipFill>
        <p:spPr bwMode="auto">
          <a:xfrm>
            <a:off x="6228184" y="4767264"/>
            <a:ext cx="1888801" cy="188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18744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4294967295"/>
          </p:nvPr>
        </p:nvSpPr>
        <p:spPr>
          <a:xfrm>
            <a:off x="3244045" y="357188"/>
            <a:ext cx="5442755" cy="5768975"/>
          </a:xfrm>
        </p:spPr>
        <p:txBody>
          <a:bodyPr/>
          <a:lstStyle/>
          <a:p>
            <a:pPr algn="ctr" eaLnBrk="1" hangingPunct="1">
              <a:buFont typeface="Arial" charset="0"/>
              <a:buNone/>
            </a:pPr>
            <a:r>
              <a:rPr lang="en-GB" b="1" dirty="0" smtClean="0">
                <a:solidFill>
                  <a:srgbClr val="002060"/>
                </a:solidFill>
              </a:rPr>
              <a:t>AHRC</a:t>
            </a:r>
            <a:endParaRPr lang="en-US" b="1" dirty="0" smtClean="0">
              <a:solidFill>
                <a:srgbClr val="002060"/>
              </a:solidFill>
            </a:endParaRPr>
          </a:p>
          <a:p>
            <a:pPr eaLnBrk="1" hangingPunct="1">
              <a:buFontTx/>
              <a:buNone/>
            </a:pPr>
            <a:r>
              <a:rPr lang="en-US" sz="2400" b="1" dirty="0" smtClean="0">
                <a:solidFill>
                  <a:srgbClr val="002060"/>
                </a:solidFill>
              </a:rPr>
              <a:t>Context</a:t>
            </a:r>
            <a:r>
              <a:rPr lang="en-US" sz="2400" dirty="0" smtClean="0">
                <a:solidFill>
                  <a:srgbClr val="002060"/>
                </a:solidFill>
              </a:rPr>
              <a:t>:</a:t>
            </a:r>
          </a:p>
          <a:p>
            <a:pPr eaLnBrk="1" hangingPunct="1"/>
            <a:r>
              <a:rPr lang="en-US" sz="2400" dirty="0" smtClean="0">
                <a:solidFill>
                  <a:srgbClr val="002060"/>
                </a:solidFill>
              </a:rPr>
              <a:t>AHRC is one of seven Research Councils + Technology Strategy Board (TSB)</a:t>
            </a:r>
          </a:p>
          <a:p>
            <a:pPr eaLnBrk="1" hangingPunct="1"/>
            <a:r>
              <a:rPr lang="en-US" sz="2400" dirty="0" smtClean="0">
                <a:solidFill>
                  <a:srgbClr val="002060"/>
                </a:solidFill>
              </a:rPr>
              <a:t>Research Councils work together as ‘Research Councils UK’ (RCUK)</a:t>
            </a:r>
          </a:p>
          <a:p>
            <a:pPr eaLnBrk="1" hangingPunct="1">
              <a:buFontTx/>
              <a:buNone/>
            </a:pPr>
            <a:r>
              <a:rPr lang="en-US" sz="2400" b="1" dirty="0" smtClean="0">
                <a:solidFill>
                  <a:srgbClr val="002060"/>
                </a:solidFill>
              </a:rPr>
              <a:t>Scope</a:t>
            </a:r>
            <a:r>
              <a:rPr lang="en-US" sz="2400" dirty="0" smtClean="0">
                <a:solidFill>
                  <a:srgbClr val="002060"/>
                </a:solidFill>
              </a:rPr>
              <a:t>:</a:t>
            </a:r>
          </a:p>
          <a:p>
            <a:pPr eaLnBrk="1" hangingPunct="1"/>
            <a:r>
              <a:rPr lang="en-US" sz="2400" dirty="0">
                <a:solidFill>
                  <a:srgbClr val="002060"/>
                </a:solidFill>
              </a:rPr>
              <a:t>Approximately 50 disciplines/sub-disciplines</a:t>
            </a:r>
          </a:p>
          <a:p>
            <a:pPr eaLnBrk="1" hangingPunct="1"/>
            <a:r>
              <a:rPr lang="en-US" sz="2400" dirty="0" smtClean="0">
                <a:solidFill>
                  <a:srgbClr val="002060"/>
                </a:solidFill>
              </a:rPr>
              <a:t>27% of research-active academic community within AHRC remit</a:t>
            </a:r>
          </a:p>
          <a:p>
            <a:pPr eaLnBrk="1" hangingPunct="1"/>
            <a:r>
              <a:rPr lang="en-US" sz="2400" dirty="0" smtClean="0">
                <a:solidFill>
                  <a:srgbClr val="002060"/>
                </a:solidFill>
              </a:rPr>
              <a:t>Over 14,000 academics</a:t>
            </a:r>
          </a:p>
          <a:p>
            <a:pPr eaLnBrk="1" hangingPunct="1"/>
            <a:r>
              <a:rPr lang="en-US" sz="2400" dirty="0" smtClean="0">
                <a:solidFill>
                  <a:srgbClr val="002060"/>
                </a:solidFill>
              </a:rPr>
              <a:t>AHRC receives 2.8% of the science and research budget</a:t>
            </a:r>
          </a:p>
          <a:p>
            <a:pPr marL="0" indent="0" eaLnBrk="1" hangingPunct="1">
              <a:buNone/>
            </a:pPr>
            <a:r>
              <a:rPr lang="en-US" dirty="0" smtClean="0"/>
              <a:t>	</a:t>
            </a:r>
          </a:p>
          <a:p>
            <a:pPr eaLnBrk="1" hangingPunct="1">
              <a:buFont typeface="Arial" charset="0"/>
              <a:buNone/>
            </a:pPr>
            <a:endParaRPr lang="en-US" dirty="0" smtClean="0"/>
          </a:p>
          <a:p>
            <a:pPr eaLnBrk="1" hangingPunct="1">
              <a:buFont typeface="Arial" charset="0"/>
              <a:buNone/>
            </a:pPr>
            <a:endParaRPr lang="en-US" dirty="0" smtClean="0"/>
          </a:p>
        </p:txBody>
      </p:sp>
      <p:pic>
        <p:nvPicPr>
          <p:cNvPr id="30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357313"/>
            <a:ext cx="2958295" cy="394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97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5650" y="515938"/>
            <a:ext cx="7666038" cy="641350"/>
          </a:xfrm>
          <a:prstGeom prst="rect">
            <a:avLst/>
          </a:prstGeom>
          <a:noFill/>
          <a:ln>
            <a:noFill/>
          </a:ln>
          <a:extLst/>
        </p:spPr>
        <p:txBody>
          <a:bodyPr lIns="0" tIns="0" rIns="0" bIns="0"/>
          <a:lstStyle/>
          <a:p>
            <a:pPr eaLnBrk="0" hangingPunct="0">
              <a:defRPr/>
            </a:pPr>
            <a:r>
              <a:rPr lang="en-GB" sz="3600" b="1" dirty="0" smtClean="0">
                <a:solidFill>
                  <a:srgbClr val="002060"/>
                </a:solidFill>
                <a:latin typeface="+mj-lt"/>
                <a:ea typeface="+mj-ea"/>
                <a:cs typeface="+mj-cs"/>
              </a:rPr>
              <a:t>OWRI: Vision </a:t>
            </a:r>
            <a:endParaRPr lang="en-GB" sz="3600" b="1" dirty="0">
              <a:solidFill>
                <a:srgbClr val="002060"/>
              </a:solidFill>
              <a:latin typeface="+mj-lt"/>
              <a:ea typeface="+mj-ea"/>
              <a:cs typeface="+mj-cs"/>
            </a:endParaRPr>
          </a:p>
          <a:p>
            <a:pPr eaLnBrk="0" hangingPunct="0">
              <a:defRPr/>
            </a:pPr>
            <a:endParaRPr lang="en-GB" sz="3600" b="1" dirty="0">
              <a:solidFill>
                <a:srgbClr val="1F497D"/>
              </a:solidFill>
              <a:latin typeface="Calibri"/>
              <a:ea typeface="+mj-ea"/>
              <a:cs typeface="+mj-cs"/>
            </a:endParaRPr>
          </a:p>
        </p:txBody>
      </p:sp>
      <p:sp>
        <p:nvSpPr>
          <p:cNvPr id="32771" name="Text Box 3"/>
          <p:cNvSpPr txBox="1">
            <a:spLocks noChangeArrowheads="1"/>
          </p:cNvSpPr>
          <p:nvPr/>
        </p:nvSpPr>
        <p:spPr bwMode="auto">
          <a:xfrm>
            <a:off x="755650" y="1176369"/>
            <a:ext cx="7666038" cy="468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Clr>
                <a:srgbClr val="FFA600"/>
              </a:buClr>
              <a:buFont typeface="Wingdings" pitchFamily="2" charset="2"/>
              <a:buChar char="Ø"/>
            </a:pPr>
            <a:endParaRPr lang="en-GB" sz="2000" dirty="0">
              <a:solidFill>
                <a:srgbClr val="000068"/>
              </a:solidFill>
              <a:ea typeface="ＭＳ Ｐゴシック" pitchFamily="34" charset="-128"/>
            </a:endParaRPr>
          </a:p>
          <a:p>
            <a:pPr>
              <a:buClr>
                <a:srgbClr val="FFA600"/>
              </a:buClr>
              <a:buFont typeface="Wingdings" pitchFamily="2" charset="2"/>
              <a:buChar char="Ø"/>
            </a:pPr>
            <a:r>
              <a:rPr lang="en-GB" sz="2000" dirty="0">
                <a:solidFill>
                  <a:srgbClr val="000068"/>
                </a:solidFill>
                <a:ea typeface="ＭＳ Ｐゴシック" pitchFamily="34" charset="-128"/>
              </a:rPr>
              <a:t>The key emphasis of the initiative </a:t>
            </a:r>
            <a:r>
              <a:rPr lang="en-GB" sz="2000" dirty="0" smtClean="0">
                <a:solidFill>
                  <a:srgbClr val="000068"/>
                </a:solidFill>
                <a:ea typeface="ＭＳ Ｐゴシック" pitchFamily="34" charset="-128"/>
              </a:rPr>
              <a:t>is </a:t>
            </a:r>
            <a:r>
              <a:rPr lang="en-GB" sz="2000" dirty="0">
                <a:solidFill>
                  <a:srgbClr val="000068"/>
                </a:solidFill>
                <a:ea typeface="ＭＳ Ｐゴシック" pitchFamily="34" charset="-128"/>
              </a:rPr>
              <a:t>on supporting </a:t>
            </a:r>
            <a:r>
              <a:rPr lang="en-GB" sz="2000" dirty="0" smtClean="0">
                <a:solidFill>
                  <a:srgbClr val="000068"/>
                </a:solidFill>
                <a:ea typeface="ＭＳ Ｐゴシック" pitchFamily="34" charset="-128"/>
              </a:rPr>
              <a:t>ambitious research programmes which set out cogent</a:t>
            </a:r>
            <a:r>
              <a:rPr lang="en-GB" sz="2000" dirty="0">
                <a:solidFill>
                  <a:srgbClr val="000068"/>
                </a:solidFill>
                <a:ea typeface="ＭＳ Ｐゴシック" pitchFamily="34" charset="-128"/>
              </a:rPr>
              <a:t>, compelling and ground-breaking interdisciplinary research, grounded in language expertise</a:t>
            </a:r>
            <a:r>
              <a:rPr lang="en-GB" sz="2000" dirty="0" smtClean="0">
                <a:solidFill>
                  <a:srgbClr val="000068"/>
                </a:solidFill>
                <a:ea typeface="ＭＳ Ｐゴシック" pitchFamily="34" charset="-128"/>
              </a:rPr>
              <a:t>.</a:t>
            </a:r>
          </a:p>
          <a:p>
            <a:pPr>
              <a:buClr>
                <a:srgbClr val="FFA600"/>
              </a:buClr>
              <a:buFont typeface="Wingdings" pitchFamily="2" charset="2"/>
              <a:buChar char="Ø"/>
            </a:pPr>
            <a:endParaRPr lang="en-GB" sz="2000" dirty="0">
              <a:solidFill>
                <a:srgbClr val="000068"/>
              </a:solidFill>
              <a:ea typeface="ＭＳ Ｐゴシック" pitchFamily="34" charset="-128"/>
            </a:endParaRPr>
          </a:p>
          <a:p>
            <a:pPr>
              <a:buClr>
                <a:srgbClr val="FFA600"/>
              </a:buClr>
              <a:buFont typeface="Wingdings" pitchFamily="2" charset="2"/>
              <a:buChar char="Ø"/>
            </a:pPr>
            <a:r>
              <a:rPr lang="en-GB" sz="2000" dirty="0" smtClean="0">
                <a:solidFill>
                  <a:srgbClr val="000068"/>
                </a:solidFill>
                <a:ea typeface="ＭＳ Ｐゴシック" pitchFamily="34" charset="-128"/>
              </a:rPr>
              <a:t>We want the awards to </a:t>
            </a:r>
            <a:r>
              <a:rPr lang="en-GB" sz="2000" dirty="0">
                <a:solidFill>
                  <a:srgbClr val="000068"/>
                </a:solidFill>
                <a:ea typeface="ＭＳ Ｐゴシック" pitchFamily="34" charset="-128"/>
              </a:rPr>
              <a:t>help establish a new and exciting vision for the centrality of languages research within the challenges and opportunities of a globalised research environment. </a:t>
            </a:r>
            <a:endParaRPr lang="en-GB" sz="2000" dirty="0" smtClean="0">
              <a:solidFill>
                <a:srgbClr val="000068"/>
              </a:solidFill>
              <a:ea typeface="ＭＳ Ｐゴシック" pitchFamily="34" charset="-128"/>
            </a:endParaRPr>
          </a:p>
          <a:p>
            <a:pPr marL="0" indent="0">
              <a:buClr>
                <a:srgbClr val="FFA600"/>
              </a:buClr>
            </a:pPr>
            <a:endParaRPr lang="en-GB" sz="2000" dirty="0" smtClean="0">
              <a:solidFill>
                <a:srgbClr val="000068"/>
              </a:solidFill>
              <a:ea typeface="ＭＳ Ｐゴシック" pitchFamily="34" charset="-128"/>
            </a:endParaRPr>
          </a:p>
          <a:p>
            <a:pPr lvl="7">
              <a:buClr>
                <a:srgbClr val="FFA600"/>
              </a:buClr>
              <a:buFont typeface="Wingdings" pitchFamily="2" charset="2"/>
              <a:buChar char="Ø"/>
            </a:pPr>
            <a:r>
              <a:rPr lang="en-GB" sz="2000" dirty="0">
                <a:solidFill>
                  <a:srgbClr val="000068"/>
                </a:solidFill>
                <a:ea typeface="ＭＳ Ｐゴシック" pitchFamily="34" charset="-128"/>
              </a:rPr>
              <a:t>Break down institutional and disciplinary boundaries that can exist between ‘Modern Foreign Languages’, ‘Area Studies’ disciplines and other subject areas of the arts and humanities.</a:t>
            </a:r>
          </a:p>
          <a:p>
            <a:pPr>
              <a:buClr>
                <a:srgbClr val="FFA600"/>
              </a:buClr>
              <a:buFont typeface="Wingdings" pitchFamily="2" charset="2"/>
              <a:buChar char="Ø"/>
            </a:pPr>
            <a:endParaRPr lang="en-GB" sz="2000" dirty="0">
              <a:solidFill>
                <a:srgbClr val="000068"/>
              </a:solidFill>
              <a:ea typeface="ＭＳ Ｐゴシック" pitchFamily="34" charset="-128"/>
            </a:endParaRPr>
          </a:p>
          <a:p>
            <a:pPr>
              <a:buClr>
                <a:srgbClr val="FFA600"/>
              </a:buClr>
              <a:buFont typeface="Wingdings" pitchFamily="2" charset="2"/>
              <a:buChar char="Ø"/>
            </a:pPr>
            <a:endParaRPr lang="en-GB" sz="2000" dirty="0">
              <a:solidFill>
                <a:srgbClr val="000068"/>
              </a:solidFill>
              <a:ea typeface="ＭＳ Ｐゴシック" pitchFamily="34" charset="-128"/>
            </a:endParaRPr>
          </a:p>
          <a:p>
            <a:pPr>
              <a:buClr>
                <a:srgbClr val="FFA600"/>
              </a:buClr>
              <a:buFont typeface="Wingdings" pitchFamily="2" charset="2"/>
              <a:buChar char="Ø"/>
            </a:pPr>
            <a:endParaRPr lang="en-GB" sz="2000" dirty="0">
              <a:solidFill>
                <a:srgbClr val="000068"/>
              </a:solidFill>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1A8DC49B-3F22-4672-933C-C19AD0807A37}" type="slidenum">
              <a:rPr lang="en-GB" smtClean="0"/>
              <a:pPr>
                <a:defRPr/>
              </a:pPr>
              <a:t>20</a:t>
            </a:fld>
            <a:endParaRPr lang="en-GB"/>
          </a:p>
        </p:txBody>
      </p:sp>
      <p:pic>
        <p:nvPicPr>
          <p:cNvPr id="3277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301670"/>
            <a:ext cx="3851920" cy="257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5650" y="515938"/>
            <a:ext cx="7666038" cy="641350"/>
          </a:xfrm>
          <a:prstGeom prst="rect">
            <a:avLst/>
          </a:prstGeom>
          <a:noFill/>
          <a:ln>
            <a:noFill/>
          </a:ln>
          <a:extLst/>
        </p:spPr>
        <p:txBody>
          <a:bodyPr lIns="0" tIns="0" rIns="0" bIns="0"/>
          <a:lstStyle/>
          <a:p>
            <a:pPr eaLnBrk="0" hangingPunct="0">
              <a:defRPr/>
            </a:pPr>
            <a:r>
              <a:rPr lang="en-GB" sz="3600" b="1" dirty="0" smtClean="0">
                <a:solidFill>
                  <a:srgbClr val="002060"/>
                </a:solidFill>
                <a:latin typeface="+mj-lt"/>
                <a:ea typeface="+mj-ea"/>
                <a:cs typeface="+mj-cs"/>
              </a:rPr>
              <a:t>OWRI: Eligibility</a:t>
            </a:r>
            <a:endParaRPr lang="en-GB" sz="3600" b="1" dirty="0">
              <a:solidFill>
                <a:srgbClr val="002060"/>
              </a:solidFill>
              <a:latin typeface="+mj-lt"/>
              <a:ea typeface="+mj-ea"/>
              <a:cs typeface="+mj-cs"/>
            </a:endParaRPr>
          </a:p>
          <a:p>
            <a:pPr eaLnBrk="0" hangingPunct="0">
              <a:defRPr/>
            </a:pPr>
            <a:endParaRPr lang="en-GB" sz="3600" b="1" dirty="0">
              <a:solidFill>
                <a:srgbClr val="1F497D"/>
              </a:solidFill>
              <a:latin typeface="Calibri"/>
              <a:ea typeface="+mj-ea"/>
              <a:cs typeface="+mj-cs"/>
            </a:endParaRPr>
          </a:p>
        </p:txBody>
      </p:sp>
      <p:sp>
        <p:nvSpPr>
          <p:cNvPr id="31747" name="Text Box 3"/>
          <p:cNvSpPr txBox="1">
            <a:spLocks noChangeArrowheads="1"/>
          </p:cNvSpPr>
          <p:nvPr/>
        </p:nvSpPr>
        <p:spPr bwMode="auto">
          <a:xfrm>
            <a:off x="755650" y="1412875"/>
            <a:ext cx="766603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Clr>
                <a:srgbClr val="FFA600"/>
              </a:buClr>
              <a:buFont typeface="Wingdings" pitchFamily="2" charset="2"/>
              <a:buChar char="Ø"/>
            </a:pPr>
            <a:r>
              <a:rPr lang="en-GB" sz="2000" dirty="0" smtClean="0">
                <a:solidFill>
                  <a:srgbClr val="000068"/>
                </a:solidFill>
                <a:ea typeface="ＭＳ Ｐゴシック" pitchFamily="34" charset="-128"/>
              </a:rPr>
              <a:t>The </a:t>
            </a:r>
            <a:r>
              <a:rPr lang="en-GB" sz="2000" dirty="0">
                <a:solidFill>
                  <a:srgbClr val="000068"/>
                </a:solidFill>
                <a:ea typeface="ＭＳ Ｐゴシック" pitchFamily="34" charset="-128"/>
              </a:rPr>
              <a:t>call will seek proposals for research in the literatures, histories, cultures, </a:t>
            </a:r>
            <a:r>
              <a:rPr lang="en-GB" sz="2000" dirty="0" err="1">
                <a:solidFill>
                  <a:srgbClr val="000068"/>
                </a:solidFill>
                <a:ea typeface="ＭＳ Ｐゴシック" pitchFamily="34" charset="-128"/>
              </a:rPr>
              <a:t>etc</a:t>
            </a:r>
            <a:r>
              <a:rPr lang="en-GB" sz="2000" dirty="0">
                <a:solidFill>
                  <a:srgbClr val="000068"/>
                </a:solidFill>
                <a:ea typeface="ＭＳ Ｐゴシック" pitchFamily="34" charset="-128"/>
              </a:rPr>
              <a:t> of any region of the world.</a:t>
            </a:r>
          </a:p>
          <a:p>
            <a:pPr>
              <a:buClr>
                <a:srgbClr val="FFA600"/>
              </a:buClr>
              <a:buFont typeface="Wingdings" pitchFamily="2" charset="2"/>
              <a:buChar char="Ø"/>
            </a:pPr>
            <a:endParaRPr lang="en-GB" sz="2000" dirty="0">
              <a:solidFill>
                <a:srgbClr val="000068"/>
              </a:solidFill>
              <a:ea typeface="ＭＳ Ｐゴシック" pitchFamily="34" charset="-128"/>
            </a:endParaRPr>
          </a:p>
          <a:p>
            <a:pPr>
              <a:buClr>
                <a:srgbClr val="FFA600"/>
              </a:buClr>
              <a:buFont typeface="Wingdings" pitchFamily="2" charset="2"/>
              <a:buChar char="Ø"/>
            </a:pPr>
            <a:r>
              <a:rPr lang="en-GB" sz="2000" dirty="0" smtClean="0">
                <a:solidFill>
                  <a:srgbClr val="000068"/>
                </a:solidFill>
                <a:ea typeface="ＭＳ Ｐゴシック" pitchFamily="34" charset="-128"/>
              </a:rPr>
              <a:t>Any </a:t>
            </a:r>
            <a:r>
              <a:rPr lang="en-GB" sz="2000" dirty="0">
                <a:solidFill>
                  <a:srgbClr val="000068"/>
                </a:solidFill>
                <a:ea typeface="ＭＳ Ｐゴシック" pitchFamily="34" charset="-128"/>
              </a:rPr>
              <a:t>modern language is eligible under the call.</a:t>
            </a:r>
          </a:p>
          <a:p>
            <a:pPr>
              <a:buClr>
                <a:srgbClr val="FFA600"/>
              </a:buClr>
              <a:buFont typeface="Wingdings" pitchFamily="2" charset="2"/>
              <a:buChar char="Ø"/>
            </a:pPr>
            <a:endParaRPr lang="en-GB" sz="2000" dirty="0">
              <a:solidFill>
                <a:srgbClr val="000068"/>
              </a:solidFill>
              <a:ea typeface="ＭＳ Ｐゴシック" pitchFamily="34" charset="-128"/>
            </a:endParaRPr>
          </a:p>
          <a:p>
            <a:pPr>
              <a:buClr>
                <a:srgbClr val="FFA600"/>
              </a:buClr>
              <a:buFont typeface="Wingdings" pitchFamily="2" charset="2"/>
              <a:buChar char="Ø"/>
            </a:pPr>
            <a:r>
              <a:rPr lang="en-GB" sz="2000" dirty="0">
                <a:solidFill>
                  <a:srgbClr val="000068"/>
                </a:solidFill>
                <a:ea typeface="ＭＳ Ｐゴシック" pitchFamily="34" charset="-128"/>
              </a:rPr>
              <a:t>It will be up to applicants to develop the case for the ‘strategic importance’ of their research.  For example:</a:t>
            </a:r>
          </a:p>
          <a:p>
            <a:pPr>
              <a:buClr>
                <a:srgbClr val="FFA600"/>
              </a:buClr>
              <a:buFont typeface="Wingdings" pitchFamily="2" charset="2"/>
              <a:buChar char="Ø"/>
            </a:pPr>
            <a:endParaRPr lang="en-GB" sz="2000" dirty="0">
              <a:solidFill>
                <a:srgbClr val="000068"/>
              </a:solidFill>
              <a:ea typeface="ＭＳ Ｐゴシック" pitchFamily="34" charset="-128"/>
            </a:endParaRPr>
          </a:p>
          <a:p>
            <a:pPr lvl="1">
              <a:buClr>
                <a:srgbClr val="FFA600"/>
              </a:buClr>
              <a:buFont typeface="Wingdings" pitchFamily="2" charset="2"/>
              <a:buChar char="q"/>
            </a:pPr>
            <a:r>
              <a:rPr lang="en-GB" dirty="0">
                <a:solidFill>
                  <a:srgbClr val="000068"/>
                </a:solidFill>
                <a:ea typeface="ＭＳ Ｐゴシック" pitchFamily="34" charset="-128"/>
              </a:rPr>
              <a:t>The innovativeness of the ideas being explored</a:t>
            </a:r>
          </a:p>
          <a:p>
            <a:pPr lvl="1">
              <a:buClr>
                <a:srgbClr val="FFA600"/>
              </a:buClr>
              <a:buFont typeface="Wingdings" pitchFamily="2" charset="2"/>
              <a:buChar char="q"/>
            </a:pPr>
            <a:r>
              <a:rPr lang="en-GB" dirty="0">
                <a:solidFill>
                  <a:srgbClr val="000068"/>
                </a:solidFill>
                <a:ea typeface="ＭＳ Ｐゴシック" pitchFamily="34" charset="-128"/>
              </a:rPr>
              <a:t>The ‘cultural value’ (in the widest sense) of opening up exciting areas of thought or cultural expression</a:t>
            </a:r>
          </a:p>
          <a:p>
            <a:pPr lvl="1">
              <a:buClr>
                <a:srgbClr val="FFA600"/>
              </a:buClr>
              <a:buFont typeface="Wingdings" pitchFamily="2" charset="2"/>
              <a:buChar char="q"/>
            </a:pPr>
            <a:r>
              <a:rPr lang="en-GB" dirty="0">
                <a:solidFill>
                  <a:srgbClr val="000068"/>
                </a:solidFill>
                <a:ea typeface="ＭＳ Ｐゴシック" pitchFamily="34" charset="-128"/>
              </a:rPr>
              <a:t>The potential for current social, political, cultural or economic impact and significance.</a:t>
            </a:r>
          </a:p>
          <a:p>
            <a:pPr lvl="1">
              <a:buClr>
                <a:srgbClr val="FFA600"/>
              </a:buClr>
              <a:buFont typeface="Wingdings" pitchFamily="2" charset="2"/>
              <a:buChar char="q"/>
            </a:pPr>
            <a:r>
              <a:rPr lang="en-GB" dirty="0" err="1">
                <a:solidFill>
                  <a:srgbClr val="000068"/>
                </a:solidFill>
                <a:ea typeface="ＭＳ Ｐゴシック" pitchFamily="34" charset="-128"/>
              </a:rPr>
              <a:t>etc</a:t>
            </a:r>
            <a:endParaRPr lang="en-GB" dirty="0">
              <a:solidFill>
                <a:srgbClr val="000068"/>
              </a:solidFill>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83D1538E-DF3A-4974-BA7C-31BB6DCE238D}" type="slidenum">
              <a:rPr lang="en-GB" smtClean="0"/>
              <a:pPr>
                <a:defRPr/>
              </a:pPr>
              <a:t>21</a:t>
            </a:fld>
            <a:endParaRPr lang="en-GB"/>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5650" y="515938"/>
            <a:ext cx="7666038" cy="641350"/>
          </a:xfrm>
          <a:prstGeom prst="rect">
            <a:avLst/>
          </a:prstGeom>
          <a:noFill/>
          <a:ln>
            <a:noFill/>
          </a:ln>
          <a:extLst/>
        </p:spPr>
        <p:txBody>
          <a:bodyPr lIns="0" tIns="0" rIns="0" bIns="0"/>
          <a:lstStyle/>
          <a:p>
            <a:pPr eaLnBrk="0" hangingPunct="0">
              <a:defRPr/>
            </a:pPr>
            <a:r>
              <a:rPr lang="en-GB" sz="3600" b="1" dirty="0" smtClean="0">
                <a:solidFill>
                  <a:srgbClr val="002060"/>
                </a:solidFill>
                <a:latin typeface="+mj-lt"/>
                <a:ea typeface="+mj-ea"/>
                <a:cs typeface="+mj-cs"/>
              </a:rPr>
              <a:t>OWRI : Key Features</a:t>
            </a:r>
            <a:endParaRPr lang="en-GB" sz="3600" b="1" dirty="0">
              <a:solidFill>
                <a:srgbClr val="002060"/>
              </a:solidFill>
              <a:latin typeface="+mj-lt"/>
              <a:ea typeface="+mj-ea"/>
              <a:cs typeface="+mj-cs"/>
            </a:endParaRPr>
          </a:p>
          <a:p>
            <a:pPr eaLnBrk="0" hangingPunct="0">
              <a:defRPr/>
            </a:pPr>
            <a:endParaRPr lang="en-GB" sz="3600" b="1" dirty="0">
              <a:solidFill>
                <a:srgbClr val="1F497D"/>
              </a:solidFill>
              <a:latin typeface="Calibri"/>
              <a:ea typeface="+mj-ea"/>
              <a:cs typeface="+mj-cs"/>
            </a:endParaRPr>
          </a:p>
        </p:txBody>
      </p:sp>
      <p:sp>
        <p:nvSpPr>
          <p:cNvPr id="5123" name="Text Box 3"/>
          <p:cNvSpPr txBox="1">
            <a:spLocks noChangeArrowheads="1"/>
          </p:cNvSpPr>
          <p:nvPr/>
        </p:nvSpPr>
        <p:spPr bwMode="auto">
          <a:xfrm>
            <a:off x="755650" y="1147763"/>
            <a:ext cx="7776790" cy="4537075"/>
          </a:xfrm>
          <a:prstGeom prst="rect">
            <a:avLst/>
          </a:prstGeom>
          <a:noFill/>
          <a:ln>
            <a:noFill/>
          </a:ln>
          <a:extLst/>
        </p:spPr>
        <p:txBody>
          <a:bodyPr lIns="0" tIns="0" rIns="0" bIns="0"/>
          <a:lstStyle>
            <a:lvl1pPr marL="342900" indent="-342900" eaLnBrk="0" hangingPunct="0">
              <a:defRPr sz="2400">
                <a:solidFill>
                  <a:schemeClr val="tx1"/>
                </a:solidFill>
                <a:latin typeface="Arial" charset="0"/>
                <a:ea typeface="ＭＳ Ｐゴシック" pitchFamily="34" charset="-128"/>
              </a:defRPr>
            </a:lvl1pPr>
            <a:lvl2pPr marL="800100" indent="-34290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20000"/>
              </a:lnSpc>
              <a:buClr>
                <a:srgbClr val="FFA600"/>
              </a:buClr>
              <a:buFont typeface="Wingdings" pitchFamily="2" charset="2"/>
              <a:buChar char="Ø"/>
              <a:defRPr/>
            </a:pPr>
            <a:r>
              <a:rPr lang="en-GB" sz="1800" dirty="0" smtClean="0">
                <a:solidFill>
                  <a:srgbClr val="000068"/>
                </a:solidFill>
                <a:latin typeface="Arial" pitchFamily="34" charset="0"/>
                <a:cs typeface="Arial" pitchFamily="34" charset="0"/>
              </a:rPr>
              <a:t>All OWRI programmes should be:</a:t>
            </a:r>
          </a:p>
          <a:p>
            <a:pPr lvl="1">
              <a:lnSpc>
                <a:spcPct val="120000"/>
              </a:lnSpc>
              <a:buClr>
                <a:srgbClr val="FFA600"/>
              </a:buClr>
              <a:buFont typeface="Arial" pitchFamily="34" charset="0"/>
              <a:buChar char="•"/>
              <a:defRPr/>
            </a:pPr>
            <a:r>
              <a:rPr lang="en-GB" sz="1600" b="1" dirty="0" smtClean="0">
                <a:solidFill>
                  <a:srgbClr val="000068"/>
                </a:solidFill>
                <a:latin typeface="Arial" pitchFamily="34" charset="0"/>
                <a:cs typeface="Arial" pitchFamily="34" charset="0"/>
              </a:rPr>
              <a:t>Language-led</a:t>
            </a:r>
          </a:p>
          <a:p>
            <a:pPr lvl="1">
              <a:lnSpc>
                <a:spcPct val="120000"/>
              </a:lnSpc>
              <a:buClr>
                <a:srgbClr val="FFA600"/>
              </a:buClr>
              <a:buFont typeface="Arial" pitchFamily="34" charset="0"/>
              <a:buChar char="•"/>
              <a:defRPr/>
            </a:pPr>
            <a:r>
              <a:rPr lang="en-GB" sz="1600" b="1" dirty="0" smtClean="0">
                <a:solidFill>
                  <a:srgbClr val="000068"/>
                </a:solidFill>
                <a:latin typeface="Arial" pitchFamily="34" charset="0"/>
                <a:cs typeface="Arial" pitchFamily="34" charset="0"/>
              </a:rPr>
              <a:t>Multi-language </a:t>
            </a:r>
          </a:p>
          <a:p>
            <a:pPr lvl="1">
              <a:lnSpc>
                <a:spcPct val="120000"/>
              </a:lnSpc>
              <a:buClr>
                <a:srgbClr val="FFA600"/>
              </a:buClr>
              <a:buFont typeface="Arial" pitchFamily="34" charset="0"/>
              <a:buChar char="•"/>
              <a:defRPr/>
            </a:pPr>
            <a:r>
              <a:rPr lang="en-GB" sz="1600" b="1" dirty="0" smtClean="0">
                <a:solidFill>
                  <a:srgbClr val="000068"/>
                </a:solidFill>
                <a:latin typeface="Arial" pitchFamily="34" charset="0"/>
                <a:cs typeface="Arial" pitchFamily="34" charset="0"/>
              </a:rPr>
              <a:t>Multi-disciplinary</a:t>
            </a:r>
            <a:endParaRPr lang="en-GB" sz="1600" b="1" dirty="0">
              <a:solidFill>
                <a:srgbClr val="000068"/>
              </a:solidFill>
              <a:latin typeface="Arial" pitchFamily="34" charset="0"/>
              <a:cs typeface="Arial" pitchFamily="34" charset="0"/>
            </a:endParaRPr>
          </a:p>
          <a:p>
            <a:pPr lvl="1">
              <a:lnSpc>
                <a:spcPct val="120000"/>
              </a:lnSpc>
              <a:buClr>
                <a:srgbClr val="FFA600"/>
              </a:buClr>
              <a:buFont typeface="Arial" pitchFamily="34" charset="0"/>
              <a:buChar char="•"/>
              <a:defRPr/>
            </a:pPr>
            <a:r>
              <a:rPr lang="en-GB" sz="1600" b="1" dirty="0">
                <a:solidFill>
                  <a:srgbClr val="000068"/>
                </a:solidFill>
                <a:latin typeface="Arial" pitchFamily="34" charset="0"/>
                <a:cs typeface="Arial" pitchFamily="34" charset="0"/>
              </a:rPr>
              <a:t>Multi-partner </a:t>
            </a:r>
            <a:r>
              <a:rPr lang="en-GB" sz="1600" dirty="0">
                <a:solidFill>
                  <a:srgbClr val="000068"/>
                </a:solidFill>
                <a:latin typeface="Arial" pitchFamily="34" charset="0"/>
                <a:cs typeface="Arial" pitchFamily="34" charset="0"/>
              </a:rPr>
              <a:t>…. and particularly with international partners.</a:t>
            </a:r>
          </a:p>
          <a:p>
            <a:pPr lvl="1">
              <a:lnSpc>
                <a:spcPct val="120000"/>
              </a:lnSpc>
              <a:buClr>
                <a:srgbClr val="FFA600"/>
              </a:buClr>
              <a:buFont typeface="Arial" pitchFamily="34" charset="0"/>
              <a:buChar char="•"/>
              <a:defRPr/>
            </a:pPr>
            <a:r>
              <a:rPr lang="en-GB" sz="1600" b="1" dirty="0" smtClean="0">
                <a:solidFill>
                  <a:srgbClr val="000068"/>
                </a:solidFill>
                <a:latin typeface="Arial" pitchFamily="34" charset="0"/>
                <a:cs typeface="Arial" pitchFamily="34" charset="0"/>
              </a:rPr>
              <a:t>Multi-institutional</a:t>
            </a:r>
          </a:p>
          <a:p>
            <a:pPr lvl="1">
              <a:lnSpc>
                <a:spcPct val="120000"/>
              </a:lnSpc>
              <a:buClr>
                <a:srgbClr val="FFA600"/>
              </a:buClr>
              <a:buFont typeface="Arial" pitchFamily="34" charset="0"/>
              <a:buChar char="•"/>
              <a:defRPr/>
            </a:pPr>
            <a:endParaRPr lang="en-GB" sz="1600" dirty="0" smtClean="0">
              <a:solidFill>
                <a:srgbClr val="000068"/>
              </a:solidFill>
              <a:latin typeface="Arial" pitchFamily="34" charset="0"/>
              <a:cs typeface="Arial" pitchFamily="34" charset="0"/>
            </a:endParaRPr>
          </a:p>
          <a:p>
            <a:pPr>
              <a:lnSpc>
                <a:spcPct val="120000"/>
              </a:lnSpc>
              <a:buClr>
                <a:srgbClr val="FFA600"/>
              </a:buClr>
              <a:buFont typeface="Wingdings" pitchFamily="2" charset="2"/>
              <a:buChar char="Ø"/>
              <a:defRPr/>
            </a:pPr>
            <a:r>
              <a:rPr lang="en-GB" sz="1800" dirty="0">
                <a:solidFill>
                  <a:srgbClr val="000068"/>
                </a:solidFill>
                <a:latin typeface="Arial" pitchFamily="34" charset="0"/>
                <a:cs typeface="Arial" pitchFamily="34" charset="0"/>
              </a:rPr>
              <a:t>All OWRI programmes should </a:t>
            </a:r>
            <a:r>
              <a:rPr lang="en-GB" sz="1800" dirty="0" smtClean="0">
                <a:solidFill>
                  <a:srgbClr val="000068"/>
                </a:solidFill>
                <a:latin typeface="Arial" pitchFamily="34" charset="0"/>
                <a:cs typeface="Arial" pitchFamily="34" charset="0"/>
              </a:rPr>
              <a:t>play a key role in: </a:t>
            </a:r>
            <a:endParaRPr lang="en-GB" sz="1800" dirty="0">
              <a:solidFill>
                <a:srgbClr val="000068"/>
              </a:solidFill>
              <a:latin typeface="Arial" pitchFamily="34" charset="0"/>
              <a:cs typeface="Arial" pitchFamily="34" charset="0"/>
            </a:endParaRPr>
          </a:p>
          <a:p>
            <a:pPr lvl="1">
              <a:lnSpc>
                <a:spcPct val="120000"/>
              </a:lnSpc>
              <a:buClr>
                <a:srgbClr val="FFA600"/>
              </a:buClr>
              <a:buFont typeface="Arial" pitchFamily="34" charset="0"/>
              <a:buChar char="•"/>
              <a:defRPr/>
            </a:pPr>
            <a:r>
              <a:rPr lang="en-GB" sz="1600" dirty="0" smtClean="0">
                <a:solidFill>
                  <a:srgbClr val="000068"/>
                </a:solidFill>
                <a:latin typeface="Arial" pitchFamily="34" charset="0"/>
                <a:cs typeface="Arial" pitchFamily="34" charset="0"/>
              </a:rPr>
              <a:t>Supporting the </a:t>
            </a:r>
            <a:r>
              <a:rPr lang="en-GB" sz="1600" b="1" dirty="0">
                <a:solidFill>
                  <a:srgbClr val="000068"/>
                </a:solidFill>
                <a:latin typeface="Arial" pitchFamily="34" charset="0"/>
                <a:cs typeface="Arial" pitchFamily="34" charset="0"/>
              </a:rPr>
              <a:t>h</a:t>
            </a:r>
            <a:r>
              <a:rPr lang="en-GB" sz="1600" b="1" dirty="0" smtClean="0">
                <a:solidFill>
                  <a:srgbClr val="000068"/>
                </a:solidFill>
                <a:latin typeface="Arial" pitchFamily="34" charset="0"/>
                <a:cs typeface="Arial" pitchFamily="34" charset="0"/>
              </a:rPr>
              <a:t>ealth </a:t>
            </a:r>
            <a:r>
              <a:rPr lang="en-GB" sz="1600" b="1" dirty="0">
                <a:solidFill>
                  <a:srgbClr val="000068"/>
                </a:solidFill>
                <a:latin typeface="Arial" pitchFamily="34" charset="0"/>
                <a:cs typeface="Arial" pitchFamily="34" charset="0"/>
              </a:rPr>
              <a:t>of </a:t>
            </a:r>
            <a:r>
              <a:rPr lang="en-GB" sz="1600" b="1" dirty="0" smtClean="0">
                <a:solidFill>
                  <a:srgbClr val="000068"/>
                </a:solidFill>
                <a:latin typeface="Arial" pitchFamily="34" charset="0"/>
                <a:cs typeface="Arial" pitchFamily="34" charset="0"/>
              </a:rPr>
              <a:t>disciplines</a:t>
            </a:r>
          </a:p>
          <a:p>
            <a:pPr lvl="1">
              <a:lnSpc>
                <a:spcPct val="120000"/>
              </a:lnSpc>
              <a:buClr>
                <a:srgbClr val="FFA600"/>
              </a:buClr>
              <a:buFont typeface="Arial" pitchFamily="34" charset="0"/>
              <a:buChar char="•"/>
              <a:defRPr/>
            </a:pPr>
            <a:r>
              <a:rPr lang="en-GB" sz="1600" dirty="0" smtClean="0">
                <a:solidFill>
                  <a:srgbClr val="000068"/>
                </a:solidFill>
                <a:latin typeface="Arial" pitchFamily="34" charset="0"/>
                <a:cs typeface="Arial" pitchFamily="34" charset="0"/>
              </a:rPr>
              <a:t>Building and sustaining </a:t>
            </a:r>
            <a:r>
              <a:rPr lang="en-GB" sz="1600" b="1" dirty="0" smtClean="0">
                <a:solidFill>
                  <a:srgbClr val="000068"/>
                </a:solidFill>
                <a:latin typeface="Arial" pitchFamily="34" charset="0"/>
                <a:cs typeface="Arial" pitchFamily="34" charset="0"/>
              </a:rPr>
              <a:t>research capacity</a:t>
            </a:r>
          </a:p>
          <a:p>
            <a:pPr lvl="1">
              <a:lnSpc>
                <a:spcPct val="120000"/>
              </a:lnSpc>
              <a:buClr>
                <a:srgbClr val="FFA600"/>
              </a:buClr>
              <a:buFont typeface="Arial" pitchFamily="34" charset="0"/>
              <a:buChar char="•"/>
              <a:defRPr/>
            </a:pPr>
            <a:r>
              <a:rPr lang="en-GB" sz="1600" dirty="0">
                <a:solidFill>
                  <a:srgbClr val="000068"/>
                </a:solidFill>
                <a:latin typeface="Arial" pitchFamily="34" charset="0"/>
                <a:cs typeface="Arial" pitchFamily="34" charset="0"/>
              </a:rPr>
              <a:t>Strengthening </a:t>
            </a:r>
            <a:r>
              <a:rPr lang="en-GB" sz="1600" b="1" dirty="0">
                <a:solidFill>
                  <a:srgbClr val="000068"/>
                </a:solidFill>
                <a:latin typeface="Arial" pitchFamily="34" charset="0"/>
                <a:cs typeface="Arial" pitchFamily="34" charset="0"/>
              </a:rPr>
              <a:t>commitment to modern languages </a:t>
            </a:r>
            <a:r>
              <a:rPr lang="en-GB" sz="1600" dirty="0">
                <a:solidFill>
                  <a:srgbClr val="000068"/>
                </a:solidFill>
                <a:latin typeface="Arial" pitchFamily="34" charset="0"/>
                <a:cs typeface="Arial" pitchFamily="34" charset="0"/>
              </a:rPr>
              <a:t>by partner HEIs</a:t>
            </a:r>
          </a:p>
          <a:p>
            <a:pPr lvl="1">
              <a:lnSpc>
                <a:spcPct val="120000"/>
              </a:lnSpc>
              <a:buClr>
                <a:srgbClr val="FFA600"/>
              </a:buClr>
              <a:buFont typeface="Arial" pitchFamily="34" charset="0"/>
              <a:buChar char="•"/>
              <a:defRPr/>
            </a:pPr>
            <a:r>
              <a:rPr lang="en-GB" sz="1600" b="1" dirty="0" smtClean="0">
                <a:solidFill>
                  <a:srgbClr val="000068"/>
                </a:solidFill>
                <a:latin typeface="Arial" pitchFamily="34" charset="0"/>
                <a:cs typeface="Arial" pitchFamily="34" charset="0"/>
              </a:rPr>
              <a:t>Connecting centres of excellence</a:t>
            </a:r>
            <a:r>
              <a:rPr lang="en-GB" sz="1600" dirty="0" smtClean="0">
                <a:solidFill>
                  <a:srgbClr val="000068"/>
                </a:solidFill>
                <a:latin typeface="Arial" pitchFamily="34" charset="0"/>
                <a:cs typeface="Arial" pitchFamily="34" charset="0"/>
              </a:rPr>
              <a:t>… we do not expect to fund programmes with substantial overlap in languages studied.</a:t>
            </a:r>
          </a:p>
          <a:p>
            <a:pPr>
              <a:buClr>
                <a:srgbClr val="FFA600"/>
              </a:buClr>
              <a:buFont typeface="Wingdings" pitchFamily="2" charset="2"/>
              <a:buChar char="Ø"/>
              <a:defRPr/>
            </a:pPr>
            <a:endParaRPr lang="en-GB" sz="2000" dirty="0">
              <a:solidFill>
                <a:srgbClr val="000068"/>
              </a:solidFill>
              <a:latin typeface="Arial" pitchFamily="34" charset="0"/>
              <a:cs typeface="Arial" pitchFamily="34" charset="0"/>
            </a:endParaRPr>
          </a:p>
          <a:p>
            <a:pPr>
              <a:buClr>
                <a:srgbClr val="FFA600"/>
              </a:buClr>
              <a:buFont typeface="Wingdings" pitchFamily="2" charset="2"/>
              <a:buChar char="Ø"/>
              <a:defRPr/>
            </a:pPr>
            <a:endParaRPr lang="en-GB" sz="2000" dirty="0" smtClean="0">
              <a:solidFill>
                <a:srgbClr val="000068"/>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FE9741BE-9729-48DE-A086-C283983559DC}" type="slidenum">
              <a:rPr lang="en-GB" smtClean="0"/>
              <a:pPr>
                <a:defRPr/>
              </a:pPr>
              <a:t>22</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229199"/>
            <a:ext cx="8928992" cy="14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solidFill>
                  <a:srgbClr val="002060"/>
                </a:solidFill>
              </a:rPr>
              <a:t>OWRI: Delivery </a:t>
            </a:r>
            <a:endParaRPr lang="en-GB" sz="3200" b="1" dirty="0">
              <a:solidFill>
                <a:srgbClr val="002060"/>
              </a:solidFill>
            </a:endParaRPr>
          </a:p>
        </p:txBody>
      </p:sp>
      <p:sp>
        <p:nvSpPr>
          <p:cNvPr id="3" name="Content Placeholder 2"/>
          <p:cNvSpPr>
            <a:spLocks noGrp="1"/>
          </p:cNvSpPr>
          <p:nvPr>
            <p:ph idx="1"/>
          </p:nvPr>
        </p:nvSpPr>
        <p:spPr>
          <a:xfrm>
            <a:off x="457200" y="1196752"/>
            <a:ext cx="8229600" cy="4525963"/>
          </a:xfrm>
        </p:spPr>
        <p:txBody>
          <a:bodyPr/>
          <a:lstStyle/>
          <a:p>
            <a:pPr marL="0" lvl="0" indent="0" eaLnBrk="1" hangingPunct="1">
              <a:spcBef>
                <a:spcPct val="0"/>
              </a:spcBef>
              <a:buClr>
                <a:srgbClr val="FFA600"/>
              </a:buClr>
              <a:buFont typeface="Wingdings" pitchFamily="2" charset="2"/>
              <a:buChar char="Ø"/>
              <a:defRPr/>
            </a:pPr>
            <a:r>
              <a:rPr lang="en-GB" sz="1600" dirty="0">
                <a:solidFill>
                  <a:srgbClr val="000068"/>
                </a:solidFill>
                <a:latin typeface="Arial" pitchFamily="34" charset="0"/>
                <a:ea typeface="ＭＳ Ｐゴシック" pitchFamily="34" charset="-128"/>
                <a:cs typeface="Arial" pitchFamily="34" charset="0"/>
              </a:rPr>
              <a:t>All programmes should be underpinned by a coherent and persuasive vision capturing the strategic importance of the research &amp; how it will realise the aims of OWRI</a:t>
            </a:r>
          </a:p>
          <a:p>
            <a:pPr marL="0" lvl="0" indent="0" eaLnBrk="1" hangingPunct="1">
              <a:spcBef>
                <a:spcPct val="0"/>
              </a:spcBef>
              <a:buClr>
                <a:srgbClr val="FFA600"/>
              </a:buClr>
              <a:buNone/>
              <a:defRPr/>
            </a:pPr>
            <a:endParaRPr lang="en-GB" sz="1800" dirty="0" smtClean="0">
              <a:solidFill>
                <a:schemeClr val="tx2">
                  <a:lumMod val="50000"/>
                </a:schemeClr>
              </a:solidFill>
            </a:endParaRPr>
          </a:p>
          <a:p>
            <a:pPr marL="0" lvl="0" indent="0" eaLnBrk="1" hangingPunct="1">
              <a:spcBef>
                <a:spcPct val="0"/>
              </a:spcBef>
              <a:buClr>
                <a:srgbClr val="FFA600"/>
              </a:buClr>
              <a:buFont typeface="Wingdings" pitchFamily="2" charset="2"/>
              <a:buChar char="Ø"/>
              <a:defRPr/>
            </a:pPr>
            <a:r>
              <a:rPr lang="en-GB" sz="1800" dirty="0">
                <a:solidFill>
                  <a:schemeClr val="tx2">
                    <a:lumMod val="50000"/>
                  </a:schemeClr>
                </a:solidFill>
              </a:rPr>
              <a:t> </a:t>
            </a:r>
            <a:r>
              <a:rPr lang="en-GB" sz="1600" dirty="0">
                <a:solidFill>
                  <a:srgbClr val="000068"/>
                </a:solidFill>
                <a:latin typeface="Arial" pitchFamily="34" charset="0"/>
                <a:ea typeface="ＭＳ Ｐゴシック" pitchFamily="34" charset="-128"/>
                <a:cs typeface="Arial" pitchFamily="34" charset="0"/>
              </a:rPr>
              <a:t>They should comprise a series of discrete but inter-connected research strands </a:t>
            </a:r>
            <a:endParaRPr lang="en-GB" sz="1600" dirty="0" smtClean="0">
              <a:solidFill>
                <a:srgbClr val="000068"/>
              </a:solidFill>
              <a:latin typeface="Arial" pitchFamily="34" charset="0"/>
              <a:ea typeface="ＭＳ Ｐゴシック" pitchFamily="34" charset="-128"/>
              <a:cs typeface="Arial" pitchFamily="34" charset="0"/>
            </a:endParaRPr>
          </a:p>
          <a:p>
            <a:pPr marL="0" lvl="0" indent="0" eaLnBrk="1" hangingPunct="1">
              <a:spcBef>
                <a:spcPct val="0"/>
              </a:spcBef>
              <a:buClr>
                <a:srgbClr val="FFA600"/>
              </a:buClr>
              <a:buFont typeface="Wingdings" pitchFamily="2" charset="2"/>
              <a:buChar char="Ø"/>
              <a:defRPr/>
            </a:pPr>
            <a:endParaRPr lang="en-GB" sz="1600" dirty="0">
              <a:solidFill>
                <a:srgbClr val="000068"/>
              </a:solidFill>
              <a:latin typeface="Arial" pitchFamily="34" charset="0"/>
              <a:ea typeface="ＭＳ Ｐゴシック" pitchFamily="34" charset="-128"/>
              <a:cs typeface="Arial" pitchFamily="34" charset="0"/>
            </a:endParaRPr>
          </a:p>
          <a:p>
            <a:pPr marL="0" lvl="0" indent="0" eaLnBrk="1" hangingPunct="1">
              <a:spcBef>
                <a:spcPct val="0"/>
              </a:spcBef>
              <a:buClr>
                <a:srgbClr val="FFA600"/>
              </a:buClr>
              <a:buFont typeface="Wingdings" pitchFamily="2" charset="2"/>
              <a:buChar char="Ø"/>
              <a:defRPr/>
            </a:pPr>
            <a:r>
              <a:rPr lang="en-GB" sz="1600" dirty="0">
                <a:solidFill>
                  <a:srgbClr val="000068"/>
                </a:solidFill>
                <a:latin typeface="Arial" pitchFamily="34" charset="0"/>
                <a:ea typeface="ＭＳ Ｐゴシック" pitchFamily="34" charset="-128"/>
                <a:cs typeface="Arial" pitchFamily="34" charset="0"/>
              </a:rPr>
              <a:t>Research strands should have a specific focus &amp; designated academic </a:t>
            </a:r>
            <a:r>
              <a:rPr lang="en-GB" sz="1600" dirty="0" smtClean="0">
                <a:solidFill>
                  <a:srgbClr val="000068"/>
                </a:solidFill>
                <a:latin typeface="Arial" pitchFamily="34" charset="0"/>
                <a:ea typeface="ＭＳ Ｐゴシック" pitchFamily="34" charset="-128"/>
                <a:cs typeface="Arial" pitchFamily="34" charset="0"/>
              </a:rPr>
              <a:t>lead</a:t>
            </a:r>
            <a:endParaRPr lang="en-GB" sz="1600" dirty="0">
              <a:solidFill>
                <a:srgbClr val="000068"/>
              </a:solidFill>
              <a:latin typeface="Arial" pitchFamily="34" charset="0"/>
              <a:ea typeface="ＭＳ Ｐゴシック" pitchFamily="34" charset="-128"/>
              <a:cs typeface="Arial" pitchFamily="34" charset="0"/>
            </a:endParaRPr>
          </a:p>
          <a:p>
            <a:pPr marL="0" lvl="0" indent="0" eaLnBrk="1" hangingPunct="1">
              <a:spcBef>
                <a:spcPct val="0"/>
              </a:spcBef>
              <a:buClr>
                <a:srgbClr val="FFA600"/>
              </a:buClr>
              <a:buFont typeface="Wingdings" pitchFamily="2" charset="2"/>
              <a:buChar char="Ø"/>
              <a:defRPr/>
            </a:pPr>
            <a:endParaRPr lang="en-GB" sz="1600" dirty="0">
              <a:solidFill>
                <a:srgbClr val="000068"/>
              </a:solidFill>
              <a:latin typeface="Arial" pitchFamily="34" charset="0"/>
              <a:ea typeface="ＭＳ Ｐゴシック" pitchFamily="34" charset="-128"/>
              <a:cs typeface="Arial" pitchFamily="34" charset="0"/>
            </a:endParaRPr>
          </a:p>
          <a:p>
            <a:pPr marL="0" lvl="0" indent="0" eaLnBrk="1" hangingPunct="1">
              <a:spcBef>
                <a:spcPct val="0"/>
              </a:spcBef>
              <a:buClr>
                <a:srgbClr val="FFA600"/>
              </a:buClr>
              <a:buFont typeface="Wingdings" pitchFamily="2" charset="2"/>
              <a:buChar char="Ø"/>
              <a:defRPr/>
            </a:pPr>
            <a:r>
              <a:rPr lang="en-GB" sz="1600" dirty="0">
                <a:solidFill>
                  <a:srgbClr val="000068"/>
                </a:solidFill>
                <a:latin typeface="Arial" pitchFamily="34" charset="0"/>
                <a:ea typeface="ＭＳ Ｐゴシック" pitchFamily="34" charset="-128"/>
                <a:cs typeface="Arial" pitchFamily="34" charset="0"/>
              </a:rPr>
              <a:t> The number &amp; distribution of research strands to be determined by ROs.</a:t>
            </a:r>
          </a:p>
          <a:p>
            <a:pPr marL="0" lvl="0" indent="0" eaLnBrk="1" hangingPunct="1">
              <a:spcBef>
                <a:spcPct val="0"/>
              </a:spcBef>
              <a:buClr>
                <a:srgbClr val="FFA600"/>
              </a:buClr>
              <a:buFont typeface="Wingdings" pitchFamily="2" charset="2"/>
              <a:buChar char="Ø"/>
              <a:defRPr/>
            </a:pPr>
            <a:endParaRPr lang="en-GB" sz="1600" dirty="0">
              <a:solidFill>
                <a:srgbClr val="000068"/>
              </a:solidFill>
              <a:latin typeface="Arial" pitchFamily="34" charset="0"/>
              <a:ea typeface="ＭＳ Ｐゴシック" pitchFamily="34" charset="-128"/>
              <a:cs typeface="Arial" pitchFamily="34" charset="0"/>
            </a:endParaRPr>
          </a:p>
          <a:p>
            <a:pPr marL="0" lvl="0" indent="0" eaLnBrk="1" hangingPunct="1">
              <a:spcBef>
                <a:spcPct val="0"/>
              </a:spcBef>
              <a:buClr>
                <a:srgbClr val="FFA600"/>
              </a:buClr>
              <a:buFont typeface="Wingdings" pitchFamily="2" charset="2"/>
              <a:buChar char="Ø"/>
              <a:defRPr/>
            </a:pPr>
            <a:r>
              <a:rPr lang="en-GB" sz="1600" dirty="0">
                <a:solidFill>
                  <a:srgbClr val="000068"/>
                </a:solidFill>
                <a:latin typeface="Arial" pitchFamily="34" charset="0"/>
                <a:ea typeface="ＭＳ Ｐゴシック" pitchFamily="34" charset="-128"/>
                <a:cs typeface="Arial" pitchFamily="34" charset="0"/>
              </a:rPr>
              <a:t> Programmes should include ‘flexible’ funding providing responsiveness to new challenges / priorities as they arise…</a:t>
            </a:r>
          </a:p>
          <a:p>
            <a:pPr marL="0" lvl="0" indent="0" eaLnBrk="1" hangingPunct="1">
              <a:spcBef>
                <a:spcPct val="0"/>
              </a:spcBef>
              <a:buClr>
                <a:srgbClr val="FFA600"/>
              </a:buClr>
              <a:buFont typeface="Wingdings" pitchFamily="2" charset="2"/>
              <a:buChar char="Ø"/>
              <a:defRPr/>
            </a:pPr>
            <a:endParaRPr lang="en-GB" sz="1600" dirty="0">
              <a:solidFill>
                <a:srgbClr val="000068"/>
              </a:solidFill>
              <a:latin typeface="Arial" pitchFamily="34" charset="0"/>
              <a:ea typeface="ＭＳ Ｐゴシック" pitchFamily="34" charset="-128"/>
              <a:cs typeface="Arial" pitchFamily="34" charset="0"/>
            </a:endParaRPr>
          </a:p>
          <a:p>
            <a:pPr marL="0" lvl="0" indent="0" eaLnBrk="1" hangingPunct="1">
              <a:spcBef>
                <a:spcPct val="0"/>
              </a:spcBef>
              <a:buClr>
                <a:srgbClr val="FFA600"/>
              </a:buClr>
              <a:buFont typeface="Wingdings" pitchFamily="2" charset="2"/>
              <a:buChar char="Ø"/>
              <a:defRPr/>
            </a:pPr>
            <a:r>
              <a:rPr lang="en-GB" sz="1600" dirty="0">
                <a:solidFill>
                  <a:srgbClr val="000068"/>
                </a:solidFill>
                <a:latin typeface="Arial" pitchFamily="34" charset="0"/>
                <a:ea typeface="ＭＳ Ｐゴシック" pitchFamily="34" charset="-128"/>
                <a:cs typeface="Arial" pitchFamily="34" charset="0"/>
              </a:rPr>
              <a:t> … and to fund PhD student opportunities in collaboration with AHRC </a:t>
            </a:r>
            <a:r>
              <a:rPr lang="en-GB" sz="1600" dirty="0" smtClean="0">
                <a:solidFill>
                  <a:srgbClr val="000068"/>
                </a:solidFill>
                <a:latin typeface="Arial" pitchFamily="34" charset="0"/>
                <a:ea typeface="ＭＳ Ｐゴシック" pitchFamily="34" charset="-128"/>
                <a:cs typeface="Arial" pitchFamily="34" charset="0"/>
              </a:rPr>
              <a:t>DTPs &amp; CDTs</a:t>
            </a:r>
            <a:endParaRPr lang="en-GB" sz="1600" dirty="0">
              <a:solidFill>
                <a:srgbClr val="000068"/>
              </a:solidFill>
              <a:latin typeface="Arial" pitchFamily="34" charset="0"/>
              <a:ea typeface="ＭＳ Ｐゴシック" pitchFamily="34" charset="-128"/>
              <a:cs typeface="Arial" pitchFamily="34" charset="0"/>
            </a:endParaRPr>
          </a:p>
          <a:p>
            <a:pPr marL="0" lvl="0" indent="0" eaLnBrk="1" hangingPunct="1">
              <a:spcBef>
                <a:spcPct val="0"/>
              </a:spcBef>
              <a:buClr>
                <a:srgbClr val="FFA600"/>
              </a:buClr>
              <a:buFont typeface="Wingdings" pitchFamily="2" charset="2"/>
              <a:buChar char="Ø"/>
              <a:defRPr/>
            </a:pPr>
            <a:endParaRPr lang="en-GB" sz="2000" dirty="0">
              <a:solidFill>
                <a:srgbClr val="000068"/>
              </a:solidFill>
              <a:latin typeface="Arial" pitchFamily="34" charset="0"/>
              <a:ea typeface="ＭＳ Ｐゴシック" pitchFamily="34" charset="-128"/>
              <a:cs typeface="Arial" pitchFamily="34" charset="0"/>
            </a:endParaRPr>
          </a:p>
          <a:p>
            <a:pPr marL="0" lvl="0" indent="0" eaLnBrk="1" hangingPunct="1">
              <a:spcBef>
                <a:spcPct val="0"/>
              </a:spcBef>
              <a:buClr>
                <a:srgbClr val="FFA600"/>
              </a:buClr>
              <a:buFont typeface="Wingdings" pitchFamily="2" charset="2"/>
              <a:buChar char="Ø"/>
              <a:defRPr/>
            </a:pPr>
            <a:endParaRPr lang="en-GB" sz="2400" dirty="0" smtClean="0">
              <a:solidFill>
                <a:schemeClr val="tx2">
                  <a:lumMod val="50000"/>
                </a:schemeClr>
              </a:solidFill>
            </a:endParaRPr>
          </a:p>
          <a:p>
            <a:endParaRPr lang="en-GB" sz="2400" dirty="0" smtClean="0">
              <a:solidFill>
                <a:schemeClr val="tx2">
                  <a:lumMod val="50000"/>
                </a:schemeClr>
              </a:solidFill>
            </a:endParaRPr>
          </a:p>
          <a:p>
            <a:endParaRPr lang="en-GB" sz="2800" dirty="0" smtClean="0">
              <a:solidFill>
                <a:schemeClr val="tx2">
                  <a:lumMod val="50000"/>
                </a:schemeClr>
              </a:solidFill>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085184"/>
            <a:ext cx="8784976" cy="1651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882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628775"/>
            <a:ext cx="8229600" cy="2520950"/>
          </a:xfrm>
        </p:spPr>
        <p:txBody>
          <a:bodyPr/>
          <a:lstStyle/>
          <a:p>
            <a:pPr>
              <a:defRPr/>
            </a:pPr>
            <a:r>
              <a:rPr lang="en-GB" sz="3200" b="1" dirty="0">
                <a:solidFill>
                  <a:srgbClr val="002060"/>
                </a:solidFill>
                <a:latin typeface="+mn-lt"/>
                <a:ea typeface="+mn-ea"/>
                <a:cs typeface="+mn-cs"/>
              </a:rPr>
              <a:t>Thank </a:t>
            </a:r>
            <a:r>
              <a:rPr lang="en-GB" sz="3200" b="1" dirty="0" smtClean="0">
                <a:solidFill>
                  <a:srgbClr val="002060"/>
                </a:solidFill>
                <a:latin typeface="+mn-lt"/>
                <a:ea typeface="+mn-ea"/>
                <a:cs typeface="+mn-cs"/>
              </a:rPr>
              <a:t>you</a:t>
            </a:r>
            <a:r>
              <a:rPr lang="en-GB" sz="3200" b="1" dirty="0">
                <a:solidFill>
                  <a:srgbClr val="002060"/>
                </a:solidFill>
                <a:latin typeface="+mn-lt"/>
                <a:ea typeface="+mn-ea"/>
                <a:cs typeface="+mn-cs"/>
              </a:rPr>
              <a:t/>
            </a:r>
            <a:br>
              <a:rPr lang="en-GB" sz="3200" b="1" dirty="0">
                <a:solidFill>
                  <a:srgbClr val="002060"/>
                </a:solidFill>
                <a:latin typeface="+mn-lt"/>
                <a:ea typeface="+mn-ea"/>
                <a:cs typeface="+mn-cs"/>
              </a:rPr>
            </a:br>
            <a:r>
              <a:rPr lang="en-GB" sz="3200" b="1" dirty="0">
                <a:solidFill>
                  <a:srgbClr val="002060"/>
                </a:solidFill>
                <a:latin typeface="+mn-lt"/>
                <a:ea typeface="+mn-ea"/>
                <a:cs typeface="+mn-cs"/>
              </a:rPr>
              <a:t/>
            </a:r>
            <a:br>
              <a:rPr lang="en-GB" sz="3200" b="1" dirty="0">
                <a:solidFill>
                  <a:srgbClr val="002060"/>
                </a:solidFill>
                <a:latin typeface="+mn-lt"/>
                <a:ea typeface="+mn-ea"/>
                <a:cs typeface="+mn-cs"/>
              </a:rPr>
            </a:br>
            <a:r>
              <a:rPr lang="en-GB" sz="3200" b="1" dirty="0">
                <a:solidFill>
                  <a:srgbClr val="002060"/>
                </a:solidFill>
                <a:latin typeface="+mn-lt"/>
                <a:ea typeface="+mn-ea"/>
                <a:cs typeface="+mn-cs"/>
              </a:rPr>
              <a:t>Comments or </a:t>
            </a:r>
            <a:r>
              <a:rPr lang="en-GB" sz="3200" b="1" dirty="0" smtClean="0">
                <a:solidFill>
                  <a:srgbClr val="002060"/>
                </a:solidFill>
                <a:latin typeface="+mn-lt"/>
                <a:ea typeface="+mn-ea"/>
                <a:cs typeface="+mn-cs"/>
              </a:rPr>
              <a:t>Questions?</a:t>
            </a:r>
            <a:endParaRPr lang="en-GB" sz="3200" b="1" dirty="0">
              <a:solidFill>
                <a:srgbClr val="002060"/>
              </a:solidFill>
              <a:latin typeface="+mn-lt"/>
              <a:ea typeface="+mn-ea"/>
              <a:cs typeface="+mn-cs"/>
            </a:endParaRPr>
          </a:p>
        </p:txBody>
      </p:sp>
      <p:sp>
        <p:nvSpPr>
          <p:cNvPr id="2" name="Slide Number Placeholder 1"/>
          <p:cNvSpPr>
            <a:spLocks noGrp="1"/>
          </p:cNvSpPr>
          <p:nvPr>
            <p:ph type="sldNum" sz="quarter" idx="12"/>
          </p:nvPr>
        </p:nvSpPr>
        <p:spPr/>
        <p:txBody>
          <a:bodyPr/>
          <a:lstStyle/>
          <a:p>
            <a:pPr>
              <a:defRPr/>
            </a:pPr>
            <a:fld id="{FDFBF09C-71E1-4EFA-9FB0-5191574E0041}" type="slidenum">
              <a:rPr lang="en-GB" smtClean="0"/>
              <a:pPr>
                <a:defRPr/>
              </a:pPr>
              <a:t>24</a:t>
            </a:fld>
            <a:endParaRPr lang="en-GB"/>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3759200"/>
            <a:ext cx="314642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4294967295"/>
          </p:nvPr>
        </p:nvSpPr>
        <p:spPr>
          <a:xfrm>
            <a:off x="214313" y="214313"/>
            <a:ext cx="8401050" cy="3357562"/>
          </a:xfrm>
        </p:spPr>
        <p:txBody>
          <a:bodyPr/>
          <a:lstStyle/>
          <a:p>
            <a:pPr algn="ctr" eaLnBrk="1" hangingPunct="1">
              <a:buFont typeface="Arial" charset="0"/>
              <a:buNone/>
            </a:pPr>
            <a:r>
              <a:rPr lang="en-GB" sz="4000" b="1" dirty="0" smtClean="0">
                <a:solidFill>
                  <a:srgbClr val="002060"/>
                </a:solidFill>
              </a:rPr>
              <a:t>Funding Context 2011-15</a:t>
            </a:r>
          </a:p>
          <a:p>
            <a:pPr eaLnBrk="1" hangingPunct="1"/>
            <a:endParaRPr lang="en-US" sz="2400" dirty="0" smtClean="0">
              <a:solidFill>
                <a:schemeClr val="tx2"/>
              </a:solidFill>
            </a:endParaRPr>
          </a:p>
          <a:p>
            <a:pPr eaLnBrk="1" hangingPunct="1"/>
            <a:r>
              <a:rPr lang="en-US" sz="2800" dirty="0" smtClean="0">
                <a:solidFill>
                  <a:srgbClr val="002060"/>
                </a:solidFill>
              </a:rPr>
              <a:t>Spending Review period 2011-15: £11 billion total for the seven Research Councils</a:t>
            </a:r>
          </a:p>
          <a:p>
            <a:pPr eaLnBrk="1" hangingPunct="1"/>
            <a:r>
              <a:rPr lang="en-US" sz="2800" dirty="0" smtClean="0">
                <a:solidFill>
                  <a:srgbClr val="002060"/>
                </a:solidFill>
              </a:rPr>
              <a:t>AHRC: £99.9m in </a:t>
            </a:r>
            <a:r>
              <a:rPr lang="en-US" sz="2800" dirty="0" err="1" smtClean="0">
                <a:solidFill>
                  <a:srgbClr val="002060"/>
                </a:solidFill>
              </a:rPr>
              <a:t>Yr</a:t>
            </a:r>
            <a:r>
              <a:rPr lang="en-US" sz="2800" dirty="0" smtClean="0">
                <a:solidFill>
                  <a:srgbClr val="002060"/>
                </a:solidFill>
              </a:rPr>
              <a:t> 1, £98.4m p.a. </a:t>
            </a:r>
            <a:r>
              <a:rPr lang="en-US" sz="2800" dirty="0" err="1" smtClean="0">
                <a:solidFill>
                  <a:srgbClr val="002060"/>
                </a:solidFill>
              </a:rPr>
              <a:t>Yrs</a:t>
            </a:r>
            <a:r>
              <a:rPr lang="en-US" sz="2800" dirty="0" smtClean="0">
                <a:solidFill>
                  <a:srgbClr val="002060"/>
                </a:solidFill>
              </a:rPr>
              <a:t> 2-4</a:t>
            </a:r>
          </a:p>
          <a:p>
            <a:pPr eaLnBrk="1" hangingPunct="1"/>
            <a:r>
              <a:rPr lang="en-US" sz="2800" dirty="0" smtClean="0">
                <a:solidFill>
                  <a:srgbClr val="002060"/>
                </a:solidFill>
              </a:rPr>
              <a:t>Budget for 15-16 also now agreed: £98.3m</a:t>
            </a:r>
          </a:p>
          <a:p>
            <a:pPr eaLnBrk="1" hangingPunct="1">
              <a:buFont typeface="Arial" charset="0"/>
              <a:buNone/>
            </a:pPr>
            <a:endParaRPr lang="en-GB" sz="2400" dirty="0" smtClean="0"/>
          </a:p>
        </p:txBody>
      </p:sp>
      <p:pic>
        <p:nvPicPr>
          <p:cNvPr id="4099" name="Picture 3" descr="800px-Palace_of_Westminster,_London_-_Feb_20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813" y="3857625"/>
            <a:ext cx="70008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150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796925"/>
          </a:xfrm>
        </p:spPr>
        <p:txBody>
          <a:bodyPr/>
          <a:lstStyle/>
          <a:p>
            <a:r>
              <a:rPr lang="en-GB" sz="3600" b="1" smtClean="0">
                <a:solidFill>
                  <a:srgbClr val="002060"/>
                </a:solidFill>
              </a:rPr>
              <a:t>AHRC Strategy 2013-18</a:t>
            </a:r>
          </a:p>
        </p:txBody>
      </p:sp>
      <p:sp>
        <p:nvSpPr>
          <p:cNvPr id="13315" name="Content Placeholder 2"/>
          <p:cNvSpPr>
            <a:spLocks noGrp="1"/>
          </p:cNvSpPr>
          <p:nvPr>
            <p:ph idx="1"/>
          </p:nvPr>
        </p:nvSpPr>
        <p:spPr>
          <a:xfrm>
            <a:off x="611188" y="1052513"/>
            <a:ext cx="4248150" cy="4968875"/>
          </a:xfrm>
        </p:spPr>
        <p:txBody>
          <a:bodyPr/>
          <a:lstStyle/>
          <a:p>
            <a:pPr marL="0" indent="0" eaLnBrk="1" hangingPunct="1">
              <a:buFont typeface="Arial" charset="0"/>
              <a:buNone/>
              <a:defRPr/>
            </a:pPr>
            <a:r>
              <a:rPr lang="en-US" sz="2000" b="1" i="1" dirty="0" smtClean="0">
                <a:solidFill>
                  <a:srgbClr val="002060"/>
                </a:solidFill>
                <a:latin typeface="Arial" pitchFamily="34" charset="0"/>
                <a:cs typeface="Arial" pitchFamily="34" charset="0"/>
              </a:rPr>
              <a:t>The </a:t>
            </a:r>
            <a:r>
              <a:rPr lang="en-US" sz="2000" b="1" i="1" dirty="0">
                <a:solidFill>
                  <a:srgbClr val="002060"/>
                </a:solidFill>
                <a:latin typeface="Arial" pitchFamily="34" charset="0"/>
                <a:cs typeface="Arial" pitchFamily="34" charset="0"/>
              </a:rPr>
              <a:t>Human World: The Arts and Humanities in Our </a:t>
            </a:r>
            <a:r>
              <a:rPr lang="en-US" sz="2000" b="1" i="1" dirty="0" smtClean="0">
                <a:solidFill>
                  <a:srgbClr val="002060"/>
                </a:solidFill>
                <a:latin typeface="Arial" pitchFamily="34" charset="0"/>
                <a:cs typeface="Arial" pitchFamily="34" charset="0"/>
              </a:rPr>
              <a:t>Times</a:t>
            </a:r>
          </a:p>
          <a:p>
            <a:pPr marL="457200" indent="-457200" eaLnBrk="1" hangingPunct="1">
              <a:defRPr/>
            </a:pPr>
            <a:endParaRPr lang="en-US" sz="2000" i="1" dirty="0" smtClean="0">
              <a:solidFill>
                <a:srgbClr val="002060"/>
              </a:solidFill>
              <a:latin typeface="Arial" pitchFamily="34" charset="0"/>
              <a:cs typeface="Arial" pitchFamily="34" charset="0"/>
            </a:endParaRPr>
          </a:p>
          <a:p>
            <a:pPr marL="0" indent="0">
              <a:buFont typeface="Arial" charset="0"/>
              <a:buNone/>
              <a:defRPr/>
            </a:pPr>
            <a:r>
              <a:rPr lang="en-GB" sz="2000" dirty="0" smtClean="0">
                <a:latin typeface="Arial" pitchFamily="34" charset="0"/>
                <a:cs typeface="Arial" pitchFamily="34" charset="0"/>
              </a:rPr>
              <a:t>“</a:t>
            </a:r>
            <a:r>
              <a:rPr lang="en-GB" sz="2000" dirty="0">
                <a:solidFill>
                  <a:srgbClr val="002060"/>
                </a:solidFill>
                <a:latin typeface="Arial" pitchFamily="34" charset="0"/>
                <a:cs typeface="Arial" pitchFamily="34" charset="0"/>
              </a:rPr>
              <a:t>Arts and humanities research changes the ways in which we see the world – the past world, the present world and the world of the future. It enhances understanding of our times, our capacities and our </a:t>
            </a:r>
            <a:r>
              <a:rPr lang="en-GB" sz="2000" dirty="0" smtClean="0">
                <a:solidFill>
                  <a:srgbClr val="002060"/>
                </a:solidFill>
                <a:latin typeface="Arial" pitchFamily="34" charset="0"/>
                <a:cs typeface="Arial" pitchFamily="34" charset="0"/>
              </a:rPr>
              <a:t>inheritance…”</a:t>
            </a:r>
            <a:endParaRPr lang="en-GB" sz="2000" dirty="0">
              <a:solidFill>
                <a:srgbClr val="002060"/>
              </a:solidFill>
              <a:latin typeface="Arial" pitchFamily="34" charset="0"/>
              <a:cs typeface="Arial" pitchFamily="34" charset="0"/>
            </a:endParaRPr>
          </a:p>
          <a:p>
            <a:pPr marL="0" indent="0">
              <a:buFont typeface="Arial" charset="0"/>
              <a:buNone/>
              <a:defRPr/>
            </a:pPr>
            <a:endParaRPr lang="en-GB" sz="2400" dirty="0" smtClean="0">
              <a:solidFill>
                <a:srgbClr val="002060"/>
              </a:solidFill>
            </a:endParaRPr>
          </a:p>
        </p:txBody>
      </p:sp>
      <p:sp>
        <p:nvSpPr>
          <p:cNvPr id="14340" name="Slide Number Placeholder 3"/>
          <p:cNvSpPr>
            <a:spLocks noGrp="1"/>
          </p:cNvSpPr>
          <p:nvPr>
            <p:ph type="sldNum" sz="quarter" idx="12"/>
          </p:nvPr>
        </p:nvSpPr>
        <p:spPr/>
        <p:txBody>
          <a:bodyPr/>
          <a:lstStyle/>
          <a:p>
            <a:pPr>
              <a:defRPr/>
            </a:pPr>
            <a:fld id="{3FAB20FC-31AE-46B6-9367-DCBBA39EB7B7}" type="slidenum">
              <a:rPr lang="en-US" smtClean="0">
                <a:latin typeface="Arial" pitchFamily="34" charset="0"/>
                <a:ea typeface="ＭＳ Ｐゴシック"/>
                <a:cs typeface="ＭＳ Ｐゴシック"/>
              </a:rPr>
              <a:pPr>
                <a:defRPr/>
              </a:pPr>
              <a:t>4</a:t>
            </a:fld>
            <a:endParaRPr lang="en-US" smtClean="0">
              <a:latin typeface="Arial" pitchFamily="34" charset="0"/>
              <a:ea typeface="ＭＳ Ｐゴシック"/>
              <a:cs typeface="ＭＳ Ｐゴシック"/>
            </a:endParaRPr>
          </a:p>
        </p:txBody>
      </p:sp>
      <p:pic>
        <p:nvPicPr>
          <p:cNvPr id="12294" name="Picture 6"/>
          <p:cNvPicPr>
            <a:picLocks noChangeAspect="1" noChangeArrowheads="1"/>
          </p:cNvPicPr>
          <p:nvPr/>
        </p:nvPicPr>
        <p:blipFill>
          <a:blip r:embed="rId3"/>
          <a:srcRect/>
          <a:stretch>
            <a:fillRect/>
          </a:stretch>
        </p:blipFill>
        <p:spPr bwMode="auto">
          <a:xfrm rot="379044">
            <a:off x="5100638" y="2082800"/>
            <a:ext cx="3203575" cy="45466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66713" y="260350"/>
            <a:ext cx="8229600" cy="796925"/>
          </a:xfrm>
        </p:spPr>
        <p:txBody>
          <a:bodyPr/>
          <a:lstStyle/>
          <a:p>
            <a:r>
              <a:rPr lang="en-GB" sz="3600" b="1" smtClean="0">
                <a:solidFill>
                  <a:srgbClr val="002060"/>
                </a:solidFill>
              </a:rPr>
              <a:t>Strategy 2013-18</a:t>
            </a:r>
          </a:p>
        </p:txBody>
      </p:sp>
      <p:sp>
        <p:nvSpPr>
          <p:cNvPr id="19459" name="Content Placeholder 2"/>
          <p:cNvSpPr>
            <a:spLocks noGrp="1"/>
          </p:cNvSpPr>
          <p:nvPr>
            <p:ph idx="1"/>
          </p:nvPr>
        </p:nvSpPr>
        <p:spPr>
          <a:xfrm>
            <a:off x="611188" y="1016000"/>
            <a:ext cx="5616575" cy="4968875"/>
          </a:xfrm>
        </p:spPr>
        <p:txBody>
          <a:bodyPr/>
          <a:lstStyle/>
          <a:p>
            <a:pPr marL="0" indent="0">
              <a:buFont typeface="Arial" charset="0"/>
              <a:buNone/>
            </a:pPr>
            <a:endParaRPr lang="en-GB" sz="2000" smtClean="0"/>
          </a:p>
          <a:p>
            <a:pPr marL="0" indent="0">
              <a:buFont typeface="Arial" charset="0"/>
              <a:buNone/>
            </a:pPr>
            <a:r>
              <a:rPr lang="en-GB" sz="2000" smtClean="0">
                <a:latin typeface="Arial" charset="0"/>
                <a:cs typeface="Arial" charset="0"/>
              </a:rPr>
              <a:t>“… </a:t>
            </a:r>
            <a:r>
              <a:rPr lang="en-GB" sz="2000" smtClean="0">
                <a:solidFill>
                  <a:srgbClr val="002060"/>
                </a:solidFill>
                <a:latin typeface="Arial" charset="0"/>
                <a:cs typeface="Arial" charset="0"/>
              </a:rPr>
              <a:t>It explores forms of identity, behaviour and expression, and seeks out </a:t>
            </a:r>
            <a:r>
              <a:rPr lang="en-GB" sz="2000" b="1" smtClean="0">
                <a:solidFill>
                  <a:srgbClr val="002060"/>
                </a:solidFill>
                <a:latin typeface="Arial" charset="0"/>
                <a:cs typeface="Arial" charset="0"/>
              </a:rPr>
              <a:t>new ways of knowing what it means to be human in different societies and across the centuries. </a:t>
            </a:r>
          </a:p>
          <a:p>
            <a:pPr marL="0" indent="0">
              <a:buFont typeface="Arial" charset="0"/>
              <a:buNone/>
            </a:pPr>
            <a:r>
              <a:rPr lang="en-GB" sz="2000" smtClean="0">
                <a:solidFill>
                  <a:srgbClr val="002060"/>
                </a:solidFill>
                <a:latin typeface="Arial" charset="0"/>
                <a:cs typeface="Arial" charset="0"/>
              </a:rPr>
              <a:t>It helps us to learn from the wealth of a complex and contested history, transmitting the flow of ideas, ambitions and achievements to this and future generations. </a:t>
            </a:r>
          </a:p>
          <a:p>
            <a:pPr marL="0" indent="0">
              <a:buFont typeface="Arial" charset="0"/>
              <a:buNone/>
            </a:pPr>
            <a:r>
              <a:rPr lang="en-GB" sz="2000" smtClean="0">
                <a:solidFill>
                  <a:srgbClr val="002060"/>
                </a:solidFill>
                <a:latin typeface="Arial" charset="0"/>
                <a:cs typeface="Arial" charset="0"/>
              </a:rPr>
              <a:t>It promotes an understanding of cultural difference and diversity. It nurtures creative and analytical talents. It brings this knowledge to public use, and makes the human world a richer place in which to live.”</a:t>
            </a:r>
          </a:p>
          <a:p>
            <a:pPr marL="0" indent="0">
              <a:buFont typeface="Arial" charset="0"/>
              <a:buNone/>
            </a:pPr>
            <a:endParaRPr lang="en-GB" sz="2000" smtClean="0">
              <a:solidFill>
                <a:srgbClr val="002060"/>
              </a:solidFill>
            </a:endParaRPr>
          </a:p>
        </p:txBody>
      </p:sp>
      <p:sp>
        <p:nvSpPr>
          <p:cNvPr id="14340" name="Slide Number Placeholder 3"/>
          <p:cNvSpPr>
            <a:spLocks noGrp="1"/>
          </p:cNvSpPr>
          <p:nvPr>
            <p:ph type="sldNum" sz="quarter" idx="12"/>
          </p:nvPr>
        </p:nvSpPr>
        <p:spPr/>
        <p:txBody>
          <a:bodyPr/>
          <a:lstStyle/>
          <a:p>
            <a:pPr>
              <a:defRPr/>
            </a:pPr>
            <a:fld id="{B716FF1B-87BB-4588-8330-4DD2D99F68BC}" type="slidenum">
              <a:rPr lang="en-US" smtClean="0">
                <a:latin typeface="Arial" pitchFamily="34" charset="0"/>
                <a:ea typeface="ＭＳ Ｐゴシック"/>
                <a:cs typeface="ＭＳ Ｐゴシック"/>
              </a:rPr>
              <a:pPr>
                <a:defRPr/>
              </a:pPr>
              <a:t>5</a:t>
            </a:fld>
            <a:endParaRPr lang="en-US" smtClean="0">
              <a:latin typeface="Arial" pitchFamily="34" charset="0"/>
              <a:ea typeface="ＭＳ Ｐゴシック"/>
              <a:cs typeface="ＭＳ Ｐゴシック"/>
            </a:endParaRPr>
          </a:p>
        </p:txBody>
      </p:sp>
      <p:pic>
        <p:nvPicPr>
          <p:cNvPr id="12294" name="Picture 6"/>
          <p:cNvPicPr>
            <a:picLocks noChangeAspect="1" noChangeArrowheads="1"/>
          </p:cNvPicPr>
          <p:nvPr/>
        </p:nvPicPr>
        <p:blipFill>
          <a:blip r:embed="rId3"/>
          <a:srcRect/>
          <a:stretch>
            <a:fillRect/>
          </a:stretch>
        </p:blipFill>
        <p:spPr bwMode="auto">
          <a:xfrm rot="895111">
            <a:off x="6453188" y="2951163"/>
            <a:ext cx="2308225" cy="327501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95288" y="515938"/>
            <a:ext cx="8497887" cy="641350"/>
          </a:xfrm>
          <a:prstGeom prst="rect">
            <a:avLst/>
          </a:prstGeom>
          <a:noFill/>
          <a:ln>
            <a:noFill/>
          </a:ln>
          <a:extLst/>
        </p:spPr>
        <p:txBody>
          <a:bodyPr lIns="0" tIns="0" rIns="0" bIns="0"/>
          <a:lstStyle/>
          <a:p>
            <a:pPr eaLnBrk="0" hangingPunct="0">
              <a:defRPr/>
            </a:pPr>
            <a:r>
              <a:rPr lang="en-GB" sz="2800" b="1" dirty="0">
                <a:solidFill>
                  <a:srgbClr val="002060"/>
                </a:solidFill>
                <a:latin typeface="Arial" pitchFamily="34" charset="0"/>
                <a:ea typeface="+mj-ea"/>
                <a:cs typeface="Arial" pitchFamily="34" charset="0"/>
              </a:rPr>
              <a:t>AHRC Support for Modern Languages Research</a:t>
            </a:r>
          </a:p>
          <a:p>
            <a:pPr eaLnBrk="0" hangingPunct="0">
              <a:defRPr/>
            </a:pPr>
            <a:endParaRPr lang="en-GB" sz="3600" b="1" dirty="0">
              <a:solidFill>
                <a:srgbClr val="1F497D"/>
              </a:solidFill>
              <a:latin typeface="Calibri"/>
              <a:ea typeface="+mj-ea"/>
              <a:cs typeface="+mj-cs"/>
            </a:endParaRPr>
          </a:p>
        </p:txBody>
      </p:sp>
      <p:sp>
        <p:nvSpPr>
          <p:cNvPr id="5123" name="Text Box 3"/>
          <p:cNvSpPr txBox="1">
            <a:spLocks noChangeArrowheads="1"/>
          </p:cNvSpPr>
          <p:nvPr/>
        </p:nvSpPr>
        <p:spPr bwMode="auto">
          <a:xfrm>
            <a:off x="755650" y="1484784"/>
            <a:ext cx="7666038" cy="4465067"/>
          </a:xfrm>
          <a:prstGeom prst="rect">
            <a:avLst/>
          </a:prstGeom>
          <a:noFill/>
          <a:ln>
            <a:noFill/>
          </a:ln>
          <a:extLst/>
        </p:spPr>
        <p:txBody>
          <a:bodyPr lIns="0" tIns="0" rIns="0" bIns="0"/>
          <a:lstStyle>
            <a:lvl1pPr marL="342900" indent="-342900" eaLnBrk="0" hangingPunct="0">
              <a:defRPr sz="2400">
                <a:solidFill>
                  <a:schemeClr val="tx1"/>
                </a:solidFill>
                <a:latin typeface="Arial" charset="0"/>
                <a:ea typeface="ＭＳ Ｐゴシック" pitchFamily="34" charset="-128"/>
              </a:defRPr>
            </a:lvl1pPr>
            <a:lvl2pPr marL="800100" indent="-34290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indent="0">
              <a:buClr>
                <a:srgbClr val="FFA600"/>
              </a:buClr>
              <a:defRPr/>
            </a:pPr>
            <a:r>
              <a:rPr lang="en-GB" b="1" dirty="0" smtClean="0">
                <a:solidFill>
                  <a:srgbClr val="000068"/>
                </a:solidFill>
                <a:latin typeface="Arial" pitchFamily="34" charset="0"/>
                <a:cs typeface="Arial" pitchFamily="34" charset="0"/>
              </a:rPr>
              <a:t>Translating Cultures</a:t>
            </a:r>
          </a:p>
          <a:p>
            <a:pPr marL="0" indent="0">
              <a:buClr>
                <a:srgbClr val="FFA600"/>
              </a:buClr>
              <a:defRPr/>
            </a:pPr>
            <a:endParaRPr lang="en-GB" b="1" dirty="0">
              <a:solidFill>
                <a:srgbClr val="000068"/>
              </a:solidFill>
              <a:latin typeface="Arial" pitchFamily="34" charset="0"/>
              <a:cs typeface="Arial" pitchFamily="34" charset="0"/>
            </a:endParaRPr>
          </a:p>
          <a:p>
            <a:pPr>
              <a:buClr>
                <a:srgbClr val="FFA600"/>
              </a:buClr>
              <a:buFont typeface="Wingdings" pitchFamily="2" charset="2"/>
              <a:buChar char="Ø"/>
              <a:defRPr/>
            </a:pPr>
            <a:r>
              <a:rPr lang="en-GB" sz="2000" dirty="0">
                <a:solidFill>
                  <a:srgbClr val="000068"/>
                </a:solidFill>
                <a:latin typeface="Arial" pitchFamily="34" charset="0"/>
                <a:cs typeface="Arial" pitchFamily="34" charset="0"/>
              </a:rPr>
              <a:t>One of AHRC’s four research themes; Charles </a:t>
            </a:r>
            <a:r>
              <a:rPr lang="en-GB" sz="2000" dirty="0" err="1">
                <a:solidFill>
                  <a:srgbClr val="000068"/>
                </a:solidFill>
                <a:latin typeface="Arial" pitchFamily="34" charset="0"/>
                <a:cs typeface="Arial" pitchFamily="34" charset="0"/>
              </a:rPr>
              <a:t>Forsdick</a:t>
            </a:r>
            <a:r>
              <a:rPr lang="en-GB" sz="2000" dirty="0">
                <a:solidFill>
                  <a:srgbClr val="000068"/>
                </a:solidFill>
                <a:latin typeface="Arial" pitchFamily="34" charset="0"/>
                <a:cs typeface="Arial" pitchFamily="34" charset="0"/>
              </a:rPr>
              <a:t> (Liverpool) is the Theme Leadership Fellow. Has funded a variety of work, including three </a:t>
            </a:r>
            <a:r>
              <a:rPr lang="en-GB" sz="2000" dirty="0" smtClean="0">
                <a:solidFill>
                  <a:srgbClr val="000068"/>
                </a:solidFill>
                <a:latin typeface="Arial" pitchFamily="34" charset="0"/>
                <a:cs typeface="Arial" pitchFamily="34" charset="0"/>
              </a:rPr>
              <a:t>Large Grants.</a:t>
            </a:r>
          </a:p>
          <a:p>
            <a:pPr>
              <a:buClr>
                <a:srgbClr val="FFA600"/>
              </a:buClr>
              <a:buFont typeface="Wingdings" pitchFamily="2" charset="2"/>
              <a:buChar char="Ø"/>
              <a:defRPr/>
            </a:pPr>
            <a:endParaRPr lang="en-GB" sz="2000" dirty="0">
              <a:solidFill>
                <a:srgbClr val="000068"/>
              </a:solidFill>
              <a:latin typeface="Arial" pitchFamily="34" charset="0"/>
              <a:cs typeface="Arial" pitchFamily="34" charset="0"/>
            </a:endParaRPr>
          </a:p>
          <a:p>
            <a:pPr lvl="6">
              <a:buClr>
                <a:srgbClr val="FFA600"/>
              </a:buClr>
              <a:buFont typeface="Wingdings" pitchFamily="2" charset="2"/>
              <a:buChar char="Ø"/>
              <a:defRPr/>
            </a:pPr>
            <a:r>
              <a:rPr lang="en-GB" sz="2000" dirty="0" smtClean="0">
                <a:solidFill>
                  <a:srgbClr val="000068"/>
                </a:solidFill>
                <a:latin typeface="Arial" pitchFamily="34" charset="0"/>
                <a:cs typeface="Arial" pitchFamily="34" charset="0"/>
              </a:rPr>
              <a:t>It is wider than modern languages research, and considers </a:t>
            </a:r>
            <a:r>
              <a:rPr lang="en-GB" sz="2000" dirty="0">
                <a:solidFill>
                  <a:srgbClr val="000068"/>
                </a:solidFill>
                <a:latin typeface="Arial" pitchFamily="34" charset="0"/>
                <a:cs typeface="Arial" pitchFamily="34" charset="0"/>
              </a:rPr>
              <a:t>‘translation’ broadly - the transmission, interpretation, transformation and sharing of languages, values, beliefs, histories and narratives. </a:t>
            </a:r>
          </a:p>
          <a:p>
            <a:pPr>
              <a:buClr>
                <a:srgbClr val="FFA600"/>
              </a:buClr>
              <a:buFont typeface="Wingdings" pitchFamily="2" charset="2"/>
              <a:buChar char="Ø"/>
              <a:defRPr/>
            </a:pPr>
            <a:endParaRPr lang="en-GB" sz="2000" dirty="0">
              <a:solidFill>
                <a:srgbClr val="000068"/>
              </a:solidFill>
              <a:latin typeface="Arial" pitchFamily="34" charset="0"/>
              <a:cs typeface="Arial" pitchFamily="34" charset="0"/>
            </a:endParaRPr>
          </a:p>
          <a:p>
            <a:pPr>
              <a:buClr>
                <a:srgbClr val="FFA600"/>
              </a:buClr>
              <a:buFont typeface="Wingdings" pitchFamily="2" charset="2"/>
              <a:buChar char="Ø"/>
              <a:defRPr/>
            </a:pPr>
            <a:endParaRPr lang="en-GB" sz="2000" dirty="0" smtClean="0">
              <a:solidFill>
                <a:srgbClr val="000068"/>
              </a:solidFill>
              <a:latin typeface="+mn-lt"/>
            </a:endParaRPr>
          </a:p>
        </p:txBody>
      </p:sp>
      <p:sp>
        <p:nvSpPr>
          <p:cNvPr id="2" name="Slide Number Placeholder 1"/>
          <p:cNvSpPr>
            <a:spLocks noGrp="1"/>
          </p:cNvSpPr>
          <p:nvPr>
            <p:ph type="sldNum" sz="quarter" idx="12"/>
          </p:nvPr>
        </p:nvSpPr>
        <p:spPr/>
        <p:txBody>
          <a:bodyPr/>
          <a:lstStyle/>
          <a:p>
            <a:pPr>
              <a:defRPr/>
            </a:pPr>
            <a:fld id="{C551E357-82C6-4A23-B82C-067BDDABC468}" type="slidenum">
              <a:rPr lang="en-GB" smtClean="0"/>
              <a:pPr>
                <a:defRPr/>
              </a:pPr>
              <a:t>6</a:t>
            </a:fld>
            <a:endParaRPr lang="en-GB"/>
          </a:p>
        </p:txBody>
      </p:sp>
      <p:pic>
        <p:nvPicPr>
          <p:cNvPr id="235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3500438"/>
            <a:ext cx="33591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5059363"/>
            <a:ext cx="2700337"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539750" y="515938"/>
            <a:ext cx="8208963" cy="641350"/>
          </a:xfrm>
          <a:prstGeom prst="rect">
            <a:avLst/>
          </a:prstGeom>
          <a:noFill/>
          <a:ln>
            <a:noFill/>
          </a:ln>
          <a:extLst/>
        </p:spPr>
        <p:txBody>
          <a:bodyPr lIns="0" tIns="0" rIns="0" bIns="0"/>
          <a:lstStyle/>
          <a:p>
            <a:pPr eaLnBrk="0" hangingPunct="0">
              <a:defRPr/>
            </a:pPr>
            <a:r>
              <a:rPr lang="en-GB" sz="2800" b="1" dirty="0">
                <a:solidFill>
                  <a:srgbClr val="002060"/>
                </a:solidFill>
                <a:latin typeface="Arial" pitchFamily="34" charset="0"/>
                <a:ea typeface="+mj-ea"/>
                <a:cs typeface="Arial" pitchFamily="34" charset="0"/>
              </a:rPr>
              <a:t>AHRC Support for Modern Languages Research</a:t>
            </a:r>
          </a:p>
          <a:p>
            <a:pPr eaLnBrk="0" hangingPunct="0">
              <a:defRPr/>
            </a:pPr>
            <a:endParaRPr lang="en-GB" sz="2800" b="1" dirty="0">
              <a:solidFill>
                <a:srgbClr val="1F497D"/>
              </a:solidFill>
              <a:latin typeface="Arial" pitchFamily="34" charset="0"/>
              <a:ea typeface="+mj-ea"/>
              <a:cs typeface="Arial" pitchFamily="34" charset="0"/>
            </a:endParaRPr>
          </a:p>
        </p:txBody>
      </p:sp>
      <p:sp>
        <p:nvSpPr>
          <p:cNvPr id="5123" name="Text Box 3"/>
          <p:cNvSpPr txBox="1">
            <a:spLocks noChangeArrowheads="1"/>
          </p:cNvSpPr>
          <p:nvPr/>
        </p:nvSpPr>
        <p:spPr bwMode="auto">
          <a:xfrm>
            <a:off x="755650" y="1484313"/>
            <a:ext cx="7666038" cy="4465637"/>
          </a:xfrm>
          <a:prstGeom prst="rect">
            <a:avLst/>
          </a:prstGeom>
          <a:noFill/>
          <a:ln>
            <a:noFill/>
          </a:ln>
          <a:extLst/>
        </p:spPr>
        <p:txBody>
          <a:bodyPr lIns="0" tIns="0" rIns="0" bIns="0"/>
          <a:lstStyle>
            <a:lvl1pPr marL="342900" indent="-342900" eaLnBrk="0" hangingPunct="0">
              <a:defRPr sz="2400">
                <a:solidFill>
                  <a:schemeClr val="tx1"/>
                </a:solidFill>
                <a:latin typeface="Arial" charset="0"/>
                <a:ea typeface="ＭＳ Ｐゴシック" pitchFamily="34" charset="-128"/>
              </a:defRPr>
            </a:lvl1pPr>
            <a:lvl2pPr marL="800100" indent="-34290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indent="0">
              <a:buClr>
                <a:srgbClr val="FFA600"/>
              </a:buClr>
              <a:defRPr/>
            </a:pPr>
            <a:r>
              <a:rPr lang="en-GB" b="1" dirty="0" smtClean="0">
                <a:solidFill>
                  <a:srgbClr val="000068"/>
                </a:solidFill>
                <a:latin typeface="Arial" pitchFamily="34" charset="0"/>
                <a:cs typeface="Arial" pitchFamily="34" charset="0"/>
              </a:rPr>
              <a:t>Training and Capacity Building</a:t>
            </a:r>
          </a:p>
          <a:p>
            <a:pPr marL="0" indent="0">
              <a:buClr>
                <a:srgbClr val="FFA600"/>
              </a:buClr>
              <a:defRPr/>
            </a:pPr>
            <a:endParaRPr lang="en-GB" sz="2000" b="1" dirty="0">
              <a:solidFill>
                <a:srgbClr val="000068"/>
              </a:solidFill>
              <a:latin typeface="Arial" pitchFamily="34" charset="0"/>
              <a:cs typeface="Arial" pitchFamily="34" charset="0"/>
            </a:endParaRPr>
          </a:p>
          <a:p>
            <a:pPr>
              <a:buClr>
                <a:srgbClr val="FFA600"/>
              </a:buClr>
              <a:buFont typeface="Wingdings" pitchFamily="2" charset="2"/>
              <a:buChar char="Ø"/>
              <a:defRPr/>
            </a:pPr>
            <a:r>
              <a:rPr lang="en-GB" sz="2000" dirty="0" smtClean="0">
                <a:solidFill>
                  <a:srgbClr val="000068"/>
                </a:solidFill>
                <a:latin typeface="Arial" pitchFamily="34" charset="0"/>
                <a:cs typeface="Arial" pitchFamily="34" charset="0"/>
              </a:rPr>
              <a:t>Collaborative Skills Development awards 2012:</a:t>
            </a:r>
          </a:p>
          <a:p>
            <a:pPr>
              <a:buClr>
                <a:srgbClr val="FFA600"/>
              </a:buClr>
              <a:buFont typeface="Wingdings" pitchFamily="2" charset="2"/>
              <a:buChar char="Ø"/>
              <a:defRPr/>
            </a:pPr>
            <a:endParaRPr lang="en-GB" sz="2000" dirty="0" smtClean="0">
              <a:solidFill>
                <a:srgbClr val="000068"/>
              </a:solidFill>
              <a:latin typeface="Arial" pitchFamily="34" charset="0"/>
              <a:cs typeface="Arial" pitchFamily="34" charset="0"/>
            </a:endParaRPr>
          </a:p>
          <a:p>
            <a:pPr lvl="1">
              <a:buClr>
                <a:srgbClr val="FFA600"/>
              </a:buClr>
              <a:buFont typeface="Wingdings" pitchFamily="2" charset="2"/>
              <a:buChar char="q"/>
              <a:defRPr/>
            </a:pPr>
            <a:r>
              <a:rPr lang="en-GB" sz="1800" dirty="0" smtClean="0">
                <a:solidFill>
                  <a:srgbClr val="000068"/>
                </a:solidFill>
                <a:latin typeface="Arial" pitchFamily="34" charset="0"/>
                <a:cs typeface="Arial" pitchFamily="34" charset="0"/>
              </a:rPr>
              <a:t>Bridging </a:t>
            </a:r>
            <a:r>
              <a:rPr lang="en-GB" sz="1800" dirty="0">
                <a:solidFill>
                  <a:srgbClr val="000068"/>
                </a:solidFill>
                <a:latin typeface="Arial" pitchFamily="34" charset="0"/>
                <a:cs typeface="Arial" pitchFamily="34" charset="0"/>
              </a:rPr>
              <a:t>the languages divide for post graduate students and Early Career Researchers</a:t>
            </a:r>
          </a:p>
          <a:p>
            <a:pPr lvl="1">
              <a:buClr>
                <a:srgbClr val="FFA600"/>
              </a:buClr>
              <a:buFont typeface="Wingdings" pitchFamily="2" charset="2"/>
              <a:buChar char="q"/>
              <a:defRPr/>
            </a:pPr>
            <a:r>
              <a:rPr lang="en-GB" sz="1800" dirty="0" smtClean="0">
                <a:solidFill>
                  <a:srgbClr val="000068"/>
                </a:solidFill>
                <a:latin typeface="Arial" pitchFamily="34" charset="0"/>
                <a:cs typeface="Arial" pitchFamily="34" charset="0"/>
              </a:rPr>
              <a:t>German </a:t>
            </a:r>
            <a:r>
              <a:rPr lang="en-GB" sz="1800" dirty="0">
                <a:solidFill>
                  <a:srgbClr val="000068"/>
                </a:solidFill>
                <a:latin typeface="Arial" pitchFamily="34" charset="0"/>
                <a:cs typeface="Arial" pitchFamily="34" charset="0"/>
              </a:rPr>
              <a:t>for History Research Students</a:t>
            </a:r>
          </a:p>
          <a:p>
            <a:pPr lvl="1">
              <a:buClr>
                <a:srgbClr val="FFA600"/>
              </a:buClr>
              <a:buFont typeface="Wingdings" pitchFamily="2" charset="2"/>
              <a:buChar char="q"/>
              <a:defRPr/>
            </a:pPr>
            <a:r>
              <a:rPr lang="en-GB" sz="1800" dirty="0" smtClean="0">
                <a:solidFill>
                  <a:srgbClr val="000068"/>
                </a:solidFill>
                <a:latin typeface="Arial" pitchFamily="34" charset="0"/>
                <a:cs typeface="Arial" pitchFamily="34" charset="0"/>
              </a:rPr>
              <a:t>Specialist </a:t>
            </a:r>
            <a:r>
              <a:rPr lang="en-GB" sz="1800" dirty="0">
                <a:solidFill>
                  <a:srgbClr val="000068"/>
                </a:solidFill>
                <a:latin typeface="Arial" pitchFamily="34" charset="0"/>
                <a:cs typeface="Arial" pitchFamily="34" charset="0"/>
              </a:rPr>
              <a:t>research training in Modern Foreign Languages and Film Studies</a:t>
            </a:r>
          </a:p>
          <a:p>
            <a:pPr lvl="1">
              <a:buClr>
                <a:srgbClr val="FFA600"/>
              </a:buClr>
              <a:buFont typeface="Wingdings" pitchFamily="2" charset="2"/>
              <a:buChar char="q"/>
              <a:defRPr/>
            </a:pPr>
            <a:r>
              <a:rPr lang="en-GB" sz="1800" dirty="0" smtClean="0">
                <a:solidFill>
                  <a:srgbClr val="000068"/>
                </a:solidFill>
                <a:latin typeface="Arial" pitchFamily="34" charset="0"/>
                <a:cs typeface="Arial" pitchFamily="34" charset="0"/>
              </a:rPr>
              <a:t>Skills </a:t>
            </a:r>
            <a:r>
              <a:rPr lang="en-GB" sz="1800" dirty="0">
                <a:solidFill>
                  <a:srgbClr val="000068"/>
                </a:solidFill>
                <a:latin typeface="Arial" pitchFamily="34" charset="0"/>
                <a:cs typeface="Arial" pitchFamily="34" charset="0"/>
              </a:rPr>
              <a:t>development for language research and teaching in a multilingual world</a:t>
            </a:r>
          </a:p>
          <a:p>
            <a:pPr lvl="1">
              <a:buClr>
                <a:srgbClr val="FFA600"/>
              </a:buClr>
              <a:buFont typeface="Wingdings" pitchFamily="2" charset="2"/>
              <a:buChar char="q"/>
              <a:defRPr/>
            </a:pPr>
            <a:r>
              <a:rPr lang="en-GB" sz="1800" dirty="0" smtClean="0">
                <a:solidFill>
                  <a:srgbClr val="000068"/>
                </a:solidFill>
                <a:latin typeface="Arial" pitchFamily="34" charset="0"/>
                <a:cs typeface="Arial" pitchFamily="34" charset="0"/>
              </a:rPr>
              <a:t>Online </a:t>
            </a:r>
            <a:r>
              <a:rPr lang="en-GB" sz="1800" dirty="0">
                <a:solidFill>
                  <a:srgbClr val="000068"/>
                </a:solidFill>
                <a:latin typeface="Arial" pitchFamily="34" charset="0"/>
                <a:cs typeface="Arial" pitchFamily="34" charset="0"/>
              </a:rPr>
              <a:t>language training resources</a:t>
            </a:r>
          </a:p>
          <a:p>
            <a:pPr lvl="1">
              <a:buClr>
                <a:srgbClr val="FFA600"/>
              </a:buClr>
              <a:buFont typeface="Wingdings" pitchFamily="2" charset="2"/>
              <a:buChar char="q"/>
              <a:defRPr/>
            </a:pPr>
            <a:r>
              <a:rPr lang="en-GB" sz="1800" dirty="0" smtClean="0">
                <a:solidFill>
                  <a:srgbClr val="000068"/>
                </a:solidFill>
                <a:latin typeface="Arial" pitchFamily="34" charset="0"/>
                <a:cs typeface="Arial" pitchFamily="34" charset="0"/>
              </a:rPr>
              <a:t>Language </a:t>
            </a:r>
            <a:r>
              <a:rPr lang="en-GB" sz="1800" dirty="0">
                <a:solidFill>
                  <a:srgbClr val="000068"/>
                </a:solidFill>
                <a:latin typeface="Arial" pitchFamily="34" charset="0"/>
                <a:cs typeface="Arial" pitchFamily="34" charset="0"/>
              </a:rPr>
              <a:t>skills and internationalisation for arts and humanities PGRs in the White Rose Consortium (York, Sheffield, Leeds)</a:t>
            </a:r>
          </a:p>
          <a:p>
            <a:pPr>
              <a:buClr>
                <a:srgbClr val="FFA600"/>
              </a:buClr>
              <a:buFont typeface="Wingdings" pitchFamily="2" charset="2"/>
              <a:buChar char="Ø"/>
              <a:defRPr/>
            </a:pPr>
            <a:endParaRPr lang="en-GB" sz="2000" dirty="0" smtClean="0">
              <a:solidFill>
                <a:srgbClr val="000068"/>
              </a:solidFill>
              <a:latin typeface="Arial" pitchFamily="34" charset="0"/>
              <a:cs typeface="Arial" pitchFamily="34" charset="0"/>
            </a:endParaRPr>
          </a:p>
          <a:p>
            <a:pPr>
              <a:buClr>
                <a:srgbClr val="FFA600"/>
              </a:buClr>
              <a:buFont typeface="Wingdings" pitchFamily="2" charset="2"/>
              <a:buChar char="Ø"/>
              <a:defRPr/>
            </a:pPr>
            <a:endParaRPr lang="en-GB" sz="2000" dirty="0" smtClean="0">
              <a:solidFill>
                <a:srgbClr val="000068"/>
              </a:solidFill>
              <a:latin typeface="+mn-lt"/>
            </a:endParaRPr>
          </a:p>
          <a:p>
            <a:pPr>
              <a:buClr>
                <a:srgbClr val="FFA600"/>
              </a:buClr>
              <a:buFont typeface="Wingdings" pitchFamily="2" charset="2"/>
              <a:buChar char="Ø"/>
              <a:defRPr/>
            </a:pPr>
            <a:endParaRPr lang="en-GB" sz="2000" dirty="0">
              <a:solidFill>
                <a:srgbClr val="000068"/>
              </a:solidFill>
              <a:latin typeface="+mn-lt"/>
            </a:endParaRPr>
          </a:p>
          <a:p>
            <a:pPr>
              <a:buClr>
                <a:srgbClr val="FFA600"/>
              </a:buClr>
              <a:buFont typeface="Wingdings" pitchFamily="2" charset="2"/>
              <a:buChar char="Ø"/>
              <a:defRPr/>
            </a:pPr>
            <a:endParaRPr lang="en-GB" sz="2000" dirty="0" smtClean="0">
              <a:solidFill>
                <a:srgbClr val="000068"/>
              </a:solidFill>
              <a:latin typeface="+mn-lt"/>
            </a:endParaRPr>
          </a:p>
          <a:p>
            <a:pPr>
              <a:buClr>
                <a:srgbClr val="FFA600"/>
              </a:buClr>
              <a:buFont typeface="Wingdings" pitchFamily="2" charset="2"/>
              <a:buChar char="Ø"/>
              <a:defRPr/>
            </a:pPr>
            <a:endParaRPr lang="en-GB" sz="2000" dirty="0">
              <a:solidFill>
                <a:srgbClr val="000068"/>
              </a:solidFill>
              <a:latin typeface="+mn-lt"/>
            </a:endParaRPr>
          </a:p>
        </p:txBody>
      </p:sp>
      <p:sp>
        <p:nvSpPr>
          <p:cNvPr id="2" name="Slide Number Placeholder 1"/>
          <p:cNvSpPr>
            <a:spLocks noGrp="1"/>
          </p:cNvSpPr>
          <p:nvPr>
            <p:ph type="sldNum" sz="quarter" idx="12"/>
          </p:nvPr>
        </p:nvSpPr>
        <p:spPr/>
        <p:txBody>
          <a:bodyPr/>
          <a:lstStyle/>
          <a:p>
            <a:pPr>
              <a:defRPr/>
            </a:pPr>
            <a:fld id="{D272A217-E8DE-4F75-910C-30F471E31A7F}" type="slidenum">
              <a:rPr lang="en-GB" smtClean="0"/>
              <a:pPr>
                <a:defRPr/>
              </a:pPr>
              <a:t>7</a:t>
            </a:fld>
            <a:endParaRPr lang="en-GB"/>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68313" y="515938"/>
            <a:ext cx="8207375" cy="641350"/>
          </a:xfrm>
          <a:prstGeom prst="rect">
            <a:avLst/>
          </a:prstGeom>
          <a:noFill/>
          <a:ln>
            <a:noFill/>
          </a:ln>
          <a:extLst/>
        </p:spPr>
        <p:txBody>
          <a:bodyPr lIns="0" tIns="0" rIns="0" bIns="0"/>
          <a:lstStyle/>
          <a:p>
            <a:pPr eaLnBrk="0" hangingPunct="0">
              <a:defRPr/>
            </a:pPr>
            <a:r>
              <a:rPr lang="en-GB" sz="2800" b="1" dirty="0">
                <a:solidFill>
                  <a:srgbClr val="002060"/>
                </a:solidFill>
                <a:latin typeface="Arial" pitchFamily="34" charset="0"/>
                <a:ea typeface="+mj-ea"/>
                <a:cs typeface="Arial" pitchFamily="34" charset="0"/>
              </a:rPr>
              <a:t>AHRC Support for Modern Languages Research</a:t>
            </a:r>
          </a:p>
          <a:p>
            <a:pPr eaLnBrk="0" hangingPunct="0">
              <a:defRPr/>
            </a:pPr>
            <a:endParaRPr lang="en-GB" sz="3600" b="1" dirty="0">
              <a:solidFill>
                <a:srgbClr val="1F497D"/>
              </a:solidFill>
              <a:latin typeface="Calibri"/>
              <a:ea typeface="+mj-ea"/>
              <a:cs typeface="+mj-cs"/>
            </a:endParaRPr>
          </a:p>
        </p:txBody>
      </p:sp>
      <p:sp>
        <p:nvSpPr>
          <p:cNvPr id="5123" name="Text Box 3"/>
          <p:cNvSpPr txBox="1">
            <a:spLocks noChangeArrowheads="1"/>
          </p:cNvSpPr>
          <p:nvPr/>
        </p:nvSpPr>
        <p:spPr bwMode="auto">
          <a:xfrm>
            <a:off x="755650" y="1484313"/>
            <a:ext cx="7666038" cy="4465637"/>
          </a:xfrm>
          <a:prstGeom prst="rect">
            <a:avLst/>
          </a:prstGeom>
          <a:noFill/>
          <a:ln>
            <a:noFill/>
          </a:ln>
          <a:extLst/>
        </p:spPr>
        <p:txBody>
          <a:bodyPr lIns="0" tIns="0" rIns="0" bIns="0"/>
          <a:lstStyle>
            <a:lvl1pPr marL="342900" indent="-342900" eaLnBrk="0" hangingPunct="0">
              <a:defRPr sz="2400">
                <a:solidFill>
                  <a:schemeClr val="tx1"/>
                </a:solidFill>
                <a:latin typeface="Arial" charset="0"/>
                <a:ea typeface="ＭＳ Ｐゴシック" pitchFamily="34" charset="-128"/>
              </a:defRPr>
            </a:lvl1pPr>
            <a:lvl2pPr marL="800100" indent="-34290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indent="0">
              <a:buClr>
                <a:srgbClr val="FFA600"/>
              </a:buClr>
              <a:defRPr/>
            </a:pPr>
            <a:r>
              <a:rPr lang="en-GB" b="1" dirty="0" smtClean="0">
                <a:solidFill>
                  <a:srgbClr val="000068"/>
                </a:solidFill>
                <a:latin typeface="Arial" pitchFamily="34" charset="0"/>
                <a:cs typeface="Arial" pitchFamily="34" charset="0"/>
              </a:rPr>
              <a:t>Training and Capacity Building</a:t>
            </a:r>
          </a:p>
          <a:p>
            <a:pPr marL="0" indent="0">
              <a:buClr>
                <a:srgbClr val="FFA600"/>
              </a:buClr>
              <a:defRPr/>
            </a:pPr>
            <a:endParaRPr lang="en-GB" sz="2000" b="1" dirty="0">
              <a:solidFill>
                <a:srgbClr val="000068"/>
              </a:solidFill>
              <a:latin typeface="Arial" pitchFamily="34" charset="0"/>
              <a:cs typeface="Arial" pitchFamily="34" charset="0"/>
            </a:endParaRPr>
          </a:p>
          <a:p>
            <a:pPr>
              <a:buClr>
                <a:srgbClr val="FFA600"/>
              </a:buClr>
              <a:buFont typeface="Wingdings" pitchFamily="2" charset="2"/>
              <a:buChar char="Ø"/>
              <a:defRPr/>
            </a:pPr>
            <a:r>
              <a:rPr lang="en-GB" sz="2000" dirty="0" smtClean="0">
                <a:solidFill>
                  <a:srgbClr val="000068"/>
                </a:solidFill>
                <a:latin typeface="Arial" pitchFamily="34" charset="0"/>
                <a:cs typeface="Arial" pitchFamily="34" charset="0"/>
              </a:rPr>
              <a:t>Doctoral Training Partnerships</a:t>
            </a:r>
          </a:p>
          <a:p>
            <a:pPr lvl="1">
              <a:buClr>
                <a:srgbClr val="FFA600"/>
              </a:buClr>
              <a:buFont typeface="Wingdings" pitchFamily="2" charset="2"/>
              <a:buChar char="q"/>
              <a:defRPr/>
            </a:pPr>
            <a:endParaRPr lang="en-GB" sz="1800" dirty="0" smtClean="0">
              <a:solidFill>
                <a:srgbClr val="000068"/>
              </a:solidFill>
              <a:latin typeface="Arial" pitchFamily="34" charset="0"/>
              <a:cs typeface="Arial" pitchFamily="34" charset="0"/>
            </a:endParaRPr>
          </a:p>
          <a:p>
            <a:pPr lvl="1">
              <a:buClr>
                <a:srgbClr val="FFA600"/>
              </a:buClr>
              <a:buFont typeface="Wingdings" pitchFamily="2" charset="2"/>
              <a:buChar char="q"/>
              <a:defRPr/>
            </a:pPr>
            <a:r>
              <a:rPr lang="en-GB" sz="1800" dirty="0" smtClean="0">
                <a:solidFill>
                  <a:srgbClr val="000068"/>
                </a:solidFill>
                <a:latin typeface="Arial" pitchFamily="34" charset="0"/>
                <a:cs typeface="Arial" pitchFamily="34" charset="0"/>
              </a:rPr>
              <a:t>11 DTPs – first students starting October 2014</a:t>
            </a:r>
          </a:p>
          <a:p>
            <a:pPr lvl="1">
              <a:buClr>
                <a:srgbClr val="FFA600"/>
              </a:buClr>
              <a:buFont typeface="Wingdings" pitchFamily="2" charset="2"/>
              <a:buChar char="q"/>
              <a:defRPr/>
            </a:pPr>
            <a:r>
              <a:rPr lang="en-GB" sz="1800" dirty="0" smtClean="0">
                <a:solidFill>
                  <a:srgbClr val="000068"/>
                </a:solidFill>
                <a:latin typeface="Arial" pitchFamily="34" charset="0"/>
                <a:cs typeface="Arial" pitchFamily="34" charset="0"/>
              </a:rPr>
              <a:t>PhD Studentships funded at 3.5 years average</a:t>
            </a:r>
          </a:p>
          <a:p>
            <a:pPr lvl="1">
              <a:buClr>
                <a:srgbClr val="FFA600"/>
              </a:buClr>
              <a:buFont typeface="Wingdings" pitchFamily="2" charset="2"/>
              <a:buChar char="q"/>
              <a:defRPr/>
            </a:pPr>
            <a:r>
              <a:rPr lang="en-GB" sz="1800" dirty="0" smtClean="0">
                <a:solidFill>
                  <a:srgbClr val="000068"/>
                </a:solidFill>
                <a:latin typeface="Arial" pitchFamily="34" charset="0"/>
                <a:cs typeface="Arial" pitchFamily="34" charset="0"/>
              </a:rPr>
              <a:t>The 0.5 to be used flexibly to support student development, for example, time for language learning, or overseas visits.</a:t>
            </a:r>
          </a:p>
          <a:p>
            <a:pPr>
              <a:buClr>
                <a:srgbClr val="FFA600"/>
              </a:buClr>
              <a:buFont typeface="Wingdings" pitchFamily="2" charset="2"/>
              <a:buChar char="Ø"/>
              <a:defRPr/>
            </a:pPr>
            <a:endParaRPr lang="en-GB" sz="2000" dirty="0">
              <a:solidFill>
                <a:srgbClr val="000068"/>
              </a:solidFill>
              <a:latin typeface="Arial" pitchFamily="34" charset="0"/>
              <a:cs typeface="Arial" pitchFamily="34" charset="0"/>
            </a:endParaRPr>
          </a:p>
          <a:p>
            <a:pPr>
              <a:buClr>
                <a:srgbClr val="FFA600"/>
              </a:buClr>
              <a:buFont typeface="Wingdings" pitchFamily="2" charset="2"/>
              <a:buChar char="Ø"/>
              <a:defRPr/>
            </a:pPr>
            <a:r>
              <a:rPr lang="en-GB" sz="2000" dirty="0" smtClean="0">
                <a:solidFill>
                  <a:srgbClr val="000068"/>
                </a:solidFill>
                <a:latin typeface="Arial" pitchFamily="34" charset="0"/>
                <a:cs typeface="Arial" pitchFamily="34" charset="0"/>
              </a:rPr>
              <a:t>Centres for Doctoral Training</a:t>
            </a:r>
          </a:p>
          <a:p>
            <a:pPr lvl="1">
              <a:buClr>
                <a:srgbClr val="FFA600"/>
              </a:buClr>
              <a:buFont typeface="Wingdings" pitchFamily="2" charset="2"/>
              <a:buChar char="q"/>
              <a:defRPr/>
            </a:pPr>
            <a:endParaRPr lang="en-GB" sz="1800" dirty="0" smtClean="0">
              <a:solidFill>
                <a:srgbClr val="000068"/>
              </a:solidFill>
              <a:latin typeface="Arial" pitchFamily="34" charset="0"/>
              <a:cs typeface="Arial" pitchFamily="34" charset="0"/>
            </a:endParaRPr>
          </a:p>
          <a:p>
            <a:pPr lvl="1">
              <a:buClr>
                <a:srgbClr val="FFA600"/>
              </a:buClr>
              <a:buFont typeface="Wingdings" pitchFamily="2" charset="2"/>
              <a:buChar char="q"/>
              <a:defRPr/>
            </a:pPr>
            <a:r>
              <a:rPr lang="en-GB" sz="1800" dirty="0" smtClean="0">
                <a:solidFill>
                  <a:srgbClr val="000068"/>
                </a:solidFill>
                <a:latin typeface="Arial" pitchFamily="34" charset="0"/>
                <a:cs typeface="Arial" pitchFamily="34" charset="0"/>
              </a:rPr>
              <a:t>7 CDTs – first students starting in October 2014</a:t>
            </a:r>
          </a:p>
          <a:p>
            <a:pPr lvl="1">
              <a:buClr>
                <a:srgbClr val="FFA600"/>
              </a:buClr>
              <a:buFont typeface="Wingdings" pitchFamily="2" charset="2"/>
              <a:buChar char="q"/>
              <a:defRPr/>
            </a:pPr>
            <a:r>
              <a:rPr lang="en-GB" sz="1800" dirty="0" smtClean="0">
                <a:solidFill>
                  <a:srgbClr val="000068"/>
                </a:solidFill>
                <a:latin typeface="Arial" pitchFamily="34" charset="0"/>
                <a:cs typeface="Arial" pitchFamily="34" charset="0"/>
              </a:rPr>
              <a:t>Two in languages research training: CEELBAS, and Celtic Languages (led by Glasgow)</a:t>
            </a:r>
            <a:endParaRPr lang="en-GB" sz="1800" dirty="0">
              <a:solidFill>
                <a:srgbClr val="000068"/>
              </a:solidFill>
              <a:latin typeface="Arial" pitchFamily="34" charset="0"/>
              <a:cs typeface="Arial" pitchFamily="34" charset="0"/>
            </a:endParaRPr>
          </a:p>
          <a:p>
            <a:pPr>
              <a:buClr>
                <a:srgbClr val="FFA600"/>
              </a:buClr>
              <a:buFont typeface="Wingdings" pitchFamily="2" charset="2"/>
              <a:buChar char="Ø"/>
              <a:defRPr/>
            </a:pPr>
            <a:endParaRPr lang="en-GB" sz="2000" dirty="0" smtClean="0">
              <a:solidFill>
                <a:srgbClr val="000068"/>
              </a:solidFill>
              <a:latin typeface="+mn-lt"/>
            </a:endParaRPr>
          </a:p>
          <a:p>
            <a:pPr>
              <a:buClr>
                <a:srgbClr val="FFA600"/>
              </a:buClr>
              <a:buFont typeface="Wingdings" pitchFamily="2" charset="2"/>
              <a:buChar char="Ø"/>
              <a:defRPr/>
            </a:pPr>
            <a:endParaRPr lang="en-GB" sz="2000" dirty="0" smtClean="0">
              <a:solidFill>
                <a:srgbClr val="000068"/>
              </a:solidFill>
              <a:latin typeface="+mn-lt"/>
            </a:endParaRPr>
          </a:p>
          <a:p>
            <a:pPr>
              <a:buClr>
                <a:srgbClr val="FFA600"/>
              </a:buClr>
              <a:buFont typeface="Wingdings" pitchFamily="2" charset="2"/>
              <a:buChar char="Ø"/>
              <a:defRPr/>
            </a:pPr>
            <a:endParaRPr lang="en-GB" sz="2000" dirty="0">
              <a:solidFill>
                <a:srgbClr val="000068"/>
              </a:solidFill>
              <a:latin typeface="+mn-lt"/>
            </a:endParaRPr>
          </a:p>
          <a:p>
            <a:pPr>
              <a:buClr>
                <a:srgbClr val="FFA600"/>
              </a:buClr>
              <a:buFont typeface="Wingdings" pitchFamily="2" charset="2"/>
              <a:buChar char="Ø"/>
              <a:defRPr/>
            </a:pPr>
            <a:endParaRPr lang="en-GB" sz="2000" dirty="0" smtClean="0">
              <a:solidFill>
                <a:srgbClr val="000068"/>
              </a:solidFill>
              <a:latin typeface="+mn-lt"/>
            </a:endParaRPr>
          </a:p>
          <a:p>
            <a:pPr>
              <a:buClr>
                <a:srgbClr val="FFA600"/>
              </a:buClr>
              <a:buFont typeface="Wingdings" pitchFamily="2" charset="2"/>
              <a:buChar char="Ø"/>
              <a:defRPr/>
            </a:pPr>
            <a:endParaRPr lang="en-GB" sz="2000" dirty="0">
              <a:solidFill>
                <a:srgbClr val="000068"/>
              </a:solidFill>
              <a:latin typeface="+mn-lt"/>
            </a:endParaRPr>
          </a:p>
        </p:txBody>
      </p:sp>
      <p:sp>
        <p:nvSpPr>
          <p:cNvPr id="2" name="Slide Number Placeholder 1"/>
          <p:cNvSpPr>
            <a:spLocks noGrp="1"/>
          </p:cNvSpPr>
          <p:nvPr>
            <p:ph type="sldNum" sz="quarter" idx="12"/>
          </p:nvPr>
        </p:nvSpPr>
        <p:spPr/>
        <p:txBody>
          <a:bodyPr/>
          <a:lstStyle/>
          <a:p>
            <a:pPr>
              <a:defRPr/>
            </a:pPr>
            <a:fld id="{C0235637-E6E5-4756-BB77-BE7391B05922}" type="slidenum">
              <a:rPr lang="en-GB" smtClean="0"/>
              <a:pPr>
                <a:defRPr/>
              </a:pPr>
              <a:t>8</a:t>
            </a:fld>
            <a:endParaRPr lang="en-GB"/>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5650" y="515938"/>
            <a:ext cx="7666038" cy="641350"/>
          </a:xfrm>
          <a:prstGeom prst="rect">
            <a:avLst/>
          </a:prstGeom>
          <a:noFill/>
          <a:ln>
            <a:noFill/>
          </a:ln>
          <a:extLst/>
        </p:spPr>
        <p:txBody>
          <a:bodyPr lIns="0" tIns="0" rIns="0" bIns="0"/>
          <a:lstStyle/>
          <a:p>
            <a:pPr eaLnBrk="0" hangingPunct="0">
              <a:defRPr/>
            </a:pPr>
            <a:r>
              <a:rPr lang="en-GB" sz="2800" b="1" dirty="0">
                <a:solidFill>
                  <a:srgbClr val="002060"/>
                </a:solidFill>
                <a:latin typeface="Arial" pitchFamily="34" charset="0"/>
                <a:ea typeface="+mj-ea"/>
                <a:cs typeface="Arial" pitchFamily="34" charset="0"/>
              </a:rPr>
              <a:t>AHRC’s Strategy in Modern Languages Research</a:t>
            </a:r>
          </a:p>
          <a:p>
            <a:pPr eaLnBrk="0" hangingPunct="0">
              <a:defRPr/>
            </a:pPr>
            <a:endParaRPr lang="en-GB" sz="3600" b="1" dirty="0">
              <a:solidFill>
                <a:srgbClr val="002060"/>
              </a:solidFill>
              <a:latin typeface="Arial" pitchFamily="34" charset="0"/>
              <a:ea typeface="+mj-ea"/>
              <a:cs typeface="Arial" pitchFamily="34" charset="0"/>
            </a:endParaRPr>
          </a:p>
          <a:p>
            <a:pPr eaLnBrk="0" hangingPunct="0">
              <a:defRPr/>
            </a:pPr>
            <a:endParaRPr lang="en-GB" sz="3600" b="1" dirty="0">
              <a:solidFill>
                <a:srgbClr val="1F497D"/>
              </a:solidFill>
              <a:latin typeface="Calibri"/>
              <a:ea typeface="+mj-ea"/>
              <a:cs typeface="+mj-cs"/>
            </a:endParaRPr>
          </a:p>
        </p:txBody>
      </p:sp>
      <p:sp>
        <p:nvSpPr>
          <p:cNvPr id="26627" name="Text Box 3"/>
          <p:cNvSpPr txBox="1">
            <a:spLocks noChangeArrowheads="1"/>
          </p:cNvSpPr>
          <p:nvPr/>
        </p:nvSpPr>
        <p:spPr bwMode="auto">
          <a:xfrm>
            <a:off x="755650" y="1628775"/>
            <a:ext cx="76660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Clr>
                <a:srgbClr val="FFA600"/>
              </a:buClr>
              <a:buFont typeface="Wingdings" pitchFamily="2" charset="2"/>
              <a:buChar char="Ø"/>
            </a:pPr>
            <a:endParaRPr lang="en-GB" sz="2400" dirty="0">
              <a:solidFill>
                <a:srgbClr val="000068"/>
              </a:solidFill>
              <a:ea typeface="ＭＳ Ｐゴシック" pitchFamily="34" charset="-128"/>
            </a:endParaRPr>
          </a:p>
          <a:p>
            <a:pPr>
              <a:buClr>
                <a:srgbClr val="FFA600"/>
              </a:buClr>
              <a:buFont typeface="Wingdings" pitchFamily="2" charset="2"/>
              <a:buChar char="Ø"/>
            </a:pPr>
            <a:r>
              <a:rPr lang="en-GB" sz="2000" dirty="0">
                <a:solidFill>
                  <a:srgbClr val="000068"/>
                </a:solidFill>
                <a:ea typeface="ＭＳ Ｐゴシック" pitchFamily="34" charset="-128"/>
              </a:rPr>
              <a:t>Looking ahead, we see the </a:t>
            </a:r>
            <a:r>
              <a:rPr lang="en-GB" sz="2000" i="1" dirty="0">
                <a:solidFill>
                  <a:srgbClr val="000068"/>
                </a:solidFill>
                <a:ea typeface="ＭＳ Ｐゴシック" pitchFamily="34" charset="-128"/>
              </a:rPr>
              <a:t>Open World Research Initiative </a:t>
            </a:r>
            <a:r>
              <a:rPr lang="en-GB" sz="2000" dirty="0">
                <a:solidFill>
                  <a:srgbClr val="000068"/>
                </a:solidFill>
                <a:ea typeface="ＭＳ Ｐゴシック" pitchFamily="34" charset="-128"/>
              </a:rPr>
              <a:t>as a major component of how we will deliver our modern languages strategy.</a:t>
            </a:r>
          </a:p>
          <a:p>
            <a:pPr>
              <a:buClr>
                <a:srgbClr val="FFA600"/>
              </a:buClr>
              <a:buFont typeface="Wingdings" pitchFamily="2" charset="2"/>
              <a:buChar char="Ø"/>
            </a:pPr>
            <a:endParaRPr lang="en-GB" sz="2000" dirty="0">
              <a:solidFill>
                <a:srgbClr val="000068"/>
              </a:solidFill>
              <a:ea typeface="ＭＳ Ｐゴシック" pitchFamily="34" charset="-128"/>
            </a:endParaRPr>
          </a:p>
          <a:p>
            <a:pPr>
              <a:buClr>
                <a:srgbClr val="FFA600"/>
              </a:buClr>
              <a:buFont typeface="Wingdings" pitchFamily="2" charset="2"/>
              <a:buChar char="Ø"/>
            </a:pPr>
            <a:r>
              <a:rPr lang="en-GB" sz="2000" dirty="0">
                <a:solidFill>
                  <a:srgbClr val="000068"/>
                </a:solidFill>
                <a:ea typeface="ＭＳ Ｐゴシック" pitchFamily="34" charset="-128"/>
              </a:rPr>
              <a:t>We need articulate the value and importance of language-led research in the face of student recruitment difficulties in language disciplines</a:t>
            </a:r>
            <a:r>
              <a:rPr lang="en-GB" sz="2000" dirty="0" smtClean="0">
                <a:solidFill>
                  <a:srgbClr val="000068"/>
                </a:solidFill>
                <a:ea typeface="ＭＳ Ｐゴシック" pitchFamily="34" charset="-128"/>
              </a:rPr>
              <a:t>.</a:t>
            </a:r>
          </a:p>
          <a:p>
            <a:pPr>
              <a:buClr>
                <a:srgbClr val="FFA600"/>
              </a:buClr>
              <a:buFont typeface="Wingdings" pitchFamily="2" charset="2"/>
              <a:buChar char="Ø"/>
            </a:pPr>
            <a:endParaRPr lang="en-GB" sz="2000" dirty="0">
              <a:solidFill>
                <a:srgbClr val="000068"/>
              </a:solidFill>
              <a:ea typeface="ＭＳ Ｐゴシック" pitchFamily="34" charset="-128"/>
            </a:endParaRPr>
          </a:p>
          <a:p>
            <a:pPr>
              <a:buClr>
                <a:srgbClr val="FFA600"/>
              </a:buClr>
              <a:buFont typeface="Wingdings" pitchFamily="2" charset="2"/>
              <a:buChar char="Ø"/>
            </a:pPr>
            <a:r>
              <a:rPr lang="en-GB" sz="2000" dirty="0" smtClean="0">
                <a:solidFill>
                  <a:srgbClr val="000068"/>
                </a:solidFill>
                <a:ea typeface="ＭＳ Ｐゴシック" pitchFamily="34" charset="-128"/>
              </a:rPr>
              <a:t>The initiative has been designed with input from an Advisory Group chaired by Professor Michael Worton.</a:t>
            </a:r>
          </a:p>
          <a:p>
            <a:pPr>
              <a:buClr>
                <a:srgbClr val="FFA600"/>
              </a:buClr>
              <a:buFont typeface="Wingdings" pitchFamily="2" charset="2"/>
              <a:buChar char="Ø"/>
            </a:pPr>
            <a:endParaRPr lang="en-GB" sz="2000" dirty="0">
              <a:solidFill>
                <a:srgbClr val="000068"/>
              </a:solidFill>
              <a:ea typeface="ＭＳ Ｐゴシック" pitchFamily="34" charset="-128"/>
            </a:endParaRPr>
          </a:p>
          <a:p>
            <a:pPr>
              <a:buClr>
                <a:srgbClr val="FFA600"/>
              </a:buClr>
              <a:buFont typeface="Wingdings" pitchFamily="2" charset="2"/>
              <a:buChar char="Ø"/>
            </a:pPr>
            <a:r>
              <a:rPr lang="en-GB" sz="2000" dirty="0" smtClean="0">
                <a:solidFill>
                  <a:srgbClr val="000068"/>
                </a:solidFill>
                <a:ea typeface="ＭＳ Ｐゴシック" pitchFamily="34" charset="-128"/>
              </a:rPr>
              <a:t>Also input from a discussion conference on 12 May 2014 </a:t>
            </a:r>
          </a:p>
          <a:p>
            <a:pPr marL="400050" lvl="1" indent="0">
              <a:buClr>
                <a:srgbClr val="FFA600"/>
              </a:buClr>
            </a:pPr>
            <a:r>
              <a:rPr lang="en-GB" sz="1600" dirty="0" smtClean="0">
                <a:solidFill>
                  <a:srgbClr val="000068"/>
                </a:solidFill>
                <a:ea typeface="ＭＳ Ｐゴシック" pitchFamily="34" charset="-128"/>
                <a:hlinkClick r:id="rId3"/>
              </a:rPr>
              <a:t>http://www.ahrc.ac.uk/News-and-Events/Events/Pages/Open-World-Research-Initiative-Launch.aspx</a:t>
            </a:r>
            <a:r>
              <a:rPr lang="en-GB" sz="1600" dirty="0" smtClean="0">
                <a:solidFill>
                  <a:srgbClr val="000068"/>
                </a:solidFill>
                <a:ea typeface="ＭＳ Ｐゴシック" pitchFamily="34" charset="-128"/>
              </a:rPr>
              <a:t> </a:t>
            </a:r>
            <a:endParaRPr lang="en-GB" sz="1600" dirty="0">
              <a:solidFill>
                <a:srgbClr val="000068"/>
              </a:solidFill>
              <a:ea typeface="ＭＳ Ｐゴシック" pitchFamily="34" charset="-128"/>
            </a:endParaRPr>
          </a:p>
          <a:p>
            <a:pPr lvl="1">
              <a:buClr>
                <a:srgbClr val="FFA600"/>
              </a:buClr>
              <a:buFont typeface="Wingdings" pitchFamily="2" charset="2"/>
              <a:buChar char="Ø"/>
            </a:pPr>
            <a:endParaRPr lang="en-GB" dirty="0">
              <a:solidFill>
                <a:srgbClr val="000068"/>
              </a:solidFill>
              <a:ea typeface="ＭＳ Ｐゴシック" pitchFamily="34" charset="-128"/>
            </a:endParaRPr>
          </a:p>
          <a:p>
            <a:pPr>
              <a:buClr>
                <a:srgbClr val="FFA600"/>
              </a:buClr>
              <a:buFont typeface="Wingdings" pitchFamily="2" charset="2"/>
              <a:buChar char="Ø"/>
            </a:pPr>
            <a:endParaRPr lang="en-GB" sz="2400" dirty="0">
              <a:solidFill>
                <a:srgbClr val="000068"/>
              </a:solidFill>
              <a:ea typeface="ＭＳ Ｐゴシック" pitchFamily="34" charset="-128"/>
            </a:endParaRPr>
          </a:p>
          <a:p>
            <a:pPr>
              <a:buClr>
                <a:srgbClr val="FFA600"/>
              </a:buClr>
              <a:buFont typeface="Wingdings" pitchFamily="2" charset="2"/>
              <a:buChar char="Ø"/>
            </a:pPr>
            <a:endParaRPr lang="en-GB" sz="2400" dirty="0">
              <a:solidFill>
                <a:srgbClr val="000068"/>
              </a:solidFill>
              <a:ea typeface="ＭＳ Ｐゴシック" pitchFamily="34" charset="-128"/>
            </a:endParaRPr>
          </a:p>
        </p:txBody>
      </p:sp>
      <p:sp>
        <p:nvSpPr>
          <p:cNvPr id="2" name="Slide Number Placeholder 1"/>
          <p:cNvSpPr>
            <a:spLocks noGrp="1"/>
          </p:cNvSpPr>
          <p:nvPr>
            <p:ph type="sldNum" sz="quarter" idx="12"/>
          </p:nvPr>
        </p:nvSpPr>
        <p:spPr/>
        <p:txBody>
          <a:bodyPr/>
          <a:lstStyle/>
          <a:p>
            <a:pPr>
              <a:defRPr/>
            </a:pPr>
            <a:fld id="{5BC9D563-F468-4A8C-A678-1F26D511804F}" type="slidenum">
              <a:rPr lang="en-GB" smtClean="0"/>
              <a:pPr>
                <a:defRPr/>
              </a:pPr>
              <a:t>9</a:t>
            </a:fld>
            <a:endParaRPr lang="en-GB"/>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4C95E92AD04C4CB64FB131EAB2E966" ma:contentTypeVersion="0" ma:contentTypeDescription="Create a new document." ma:contentTypeScope="" ma:versionID="2cac210da65329b507d7d003d129687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48AFE4-1E54-4280-B3A4-2217224AF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250353F-983B-40F1-A48C-DC1646C252FE}">
  <ds:schemaRefs>
    <ds:schemaRef ds:uri="http://purl.org/dc/elements/1.1/"/>
    <ds:schemaRef ds:uri="http://schemas.microsoft.com/office/infopath/2007/PartnerControls"/>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5DEA4971-C332-41D2-8C41-DDEDB108C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4388</TotalTime>
  <Words>1953</Words>
  <Application>Microsoft Office PowerPoint</Application>
  <PresentationFormat>On-screen Show (4:3)</PresentationFormat>
  <Paragraphs>240</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AHRC’s Modern Languages Strategy and the Open World Research Initiative</vt:lpstr>
      <vt:lpstr>PowerPoint Presentation</vt:lpstr>
      <vt:lpstr>PowerPoint Presentation</vt:lpstr>
      <vt:lpstr>AHRC Strategy 2013-18</vt:lpstr>
      <vt:lpstr>Strategy 2013-18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OWRI: Delivery </vt:lpstr>
      <vt:lpstr>Thank you  Comments or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dc:creator>
  <cp:lastModifiedBy>Nash S.</cp:lastModifiedBy>
  <cp:revision>309</cp:revision>
  <cp:lastPrinted>2014-07-08T14:58:56Z</cp:lastPrinted>
  <dcterms:created xsi:type="dcterms:W3CDTF">2009-04-07T14:09:05Z</dcterms:created>
  <dcterms:modified xsi:type="dcterms:W3CDTF">2014-07-11T15:16:48Z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0x010100984C95E92AD04C4CB64FB131EAB2E966</vt:lpwstr>
  </property>
</Properties>
</file>